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5143500" type="screen16x9"/>
  <p:notesSz cx="6858000" cy="9144000"/>
  <p:embeddedFontLst>
    <p:embeddedFont>
      <p:font typeface="Average" panose="020B0604020202020204" charset="0"/>
      <p:regular r:id="rId34"/>
    </p:embeddedFont>
    <p:embeddedFont>
      <p:font typeface="Open Sans" panose="020B0606030504020204" pitchFamily="34" charset="0"/>
      <p:regular r:id="rId35"/>
      <p:bold r:id="rId36"/>
      <p:italic r:id="rId37"/>
      <p:boldItalic r:id="rId38"/>
    </p:embeddedFont>
    <p:embeddedFont>
      <p:font typeface="Open Sans Light" panose="020B0306030504020204" pitchFamily="34" charset="0"/>
      <p:regular r:id="rId39"/>
      <p:bold r:id="rId40"/>
      <p:italic r:id="rId41"/>
      <p:boldItalic r:id="rId42"/>
    </p:embeddedFont>
    <p:embeddedFont>
      <p:font typeface="Open Sans SemiBold" panose="020B0706030804020204" pitchFamily="34" charset="0"/>
      <p:regular r:id="rId43"/>
      <p:bold r:id="rId44"/>
      <p:italic r:id="rId45"/>
      <p:boldItalic r:id="rId46"/>
    </p:embeddedFont>
    <p:embeddedFont>
      <p:font typeface="Oswald" panose="00000500000000000000" pitchFamily="2" charset="0"/>
      <p:regular r:id="rId47"/>
      <p:bold r:id="rId48"/>
    </p:embeddedFont>
    <p:embeddedFont>
      <p:font typeface="Oswald Regular" panose="00000500000000000000" charset="0"/>
      <p:regular r:id="rId49"/>
      <p:bold r:id="rId5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1D8A088-1545-4C28-B3CF-E187A4846989}">
  <a:tblStyle styleId="{D1D8A088-1545-4C28-B3CF-E187A48469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72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6.fntdata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42" Type="http://schemas.openxmlformats.org/officeDocument/2006/relationships/font" Target="fonts/font9.fntdata"/><Relationship Id="rId47" Type="http://schemas.openxmlformats.org/officeDocument/2006/relationships/font" Target="fonts/font14.fntdata"/><Relationship Id="rId50" Type="http://schemas.openxmlformats.org/officeDocument/2006/relationships/font" Target="fonts/font17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4.fntdata"/><Relationship Id="rId40" Type="http://schemas.openxmlformats.org/officeDocument/2006/relationships/font" Target="fonts/font7.fntdata"/><Relationship Id="rId45" Type="http://schemas.openxmlformats.org/officeDocument/2006/relationships/font" Target="fonts/font12.fntdata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1.fntdata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Relationship Id="rId43" Type="http://schemas.openxmlformats.org/officeDocument/2006/relationships/font" Target="fonts/font10.fntdata"/><Relationship Id="rId48" Type="http://schemas.openxmlformats.org/officeDocument/2006/relationships/font" Target="fonts/font15.fntdata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font" Target="fonts/font5.fntdata"/><Relationship Id="rId46" Type="http://schemas.openxmlformats.org/officeDocument/2006/relationships/font" Target="fonts/font13.fntdata"/><Relationship Id="rId20" Type="http://schemas.openxmlformats.org/officeDocument/2006/relationships/slide" Target="slides/slide19.xml"/><Relationship Id="rId41" Type="http://schemas.openxmlformats.org/officeDocument/2006/relationships/font" Target="fonts/font8.fntdata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49" Type="http://schemas.openxmlformats.org/officeDocument/2006/relationships/font" Target="fonts/font1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Google Shape;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b6b691569_0_2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b6b691569_0_2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b6b69156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5b6b69156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5b6b69156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5b6b69156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5b6b691569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5b6b691569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5b6b691569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5b6b691569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3b83631a13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3b83631a13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5b6b6915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5b6b6915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3b83631a13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3b83631a13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3b83631a13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3b83631a13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3b83631a13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3b83631a13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3b83631a13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Google Shape;38;g3b83631a13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3b83631a13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3b83631a13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b83631a13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b83631a13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3b83631a13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3b83631a13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3b83631a13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3b83631a13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3b83631a13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3b83631a13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5b6b691569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5b6b691569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3b83631a13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3b83631a13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3b83631a13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3b83631a13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3b83631a13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3b83631a13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3b83631a13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3b83631a13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5b6b691569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5b6b691569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3b83631a13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3b83631a13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3b83631a13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3b83631a13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b6b691569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b6b691569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b6b691569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b6b691569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b6b691569_0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b6b691569_0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b6b691569_0_2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b6b691569_0_2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b83631a13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b83631a13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b83631a13_0_2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b83631a13_0_2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ECFFE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6745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8100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Oswald Regular"/>
              <a:buNone/>
              <a:defRPr sz="4800">
                <a:solidFill>
                  <a:srgbClr val="000000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Oswald Regular"/>
              <a:buNone/>
              <a:defRPr sz="4800"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Oswald Regular"/>
              <a:buNone/>
              <a:defRPr sz="4800"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Oswald Regular"/>
              <a:buNone/>
              <a:defRPr sz="4800"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Oswald Regular"/>
              <a:buNone/>
              <a:defRPr sz="4800"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Oswald Regular"/>
              <a:buNone/>
              <a:defRPr sz="4800"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Oswald Regular"/>
              <a:buNone/>
              <a:defRPr sz="4800"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Oswald Regular"/>
              <a:buNone/>
              <a:defRPr sz="4800"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Oswald Regular"/>
              <a:buNone/>
              <a:defRPr sz="4800"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29940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Open Sans"/>
              <a:buNone/>
              <a:defRPr sz="2400" i="1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 i="1">
                <a:solidFill>
                  <a:srgbClr val="43434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 i="1">
                <a:solidFill>
                  <a:srgbClr val="43434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 i="1">
                <a:solidFill>
                  <a:srgbClr val="43434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 i="1">
                <a:solidFill>
                  <a:srgbClr val="43434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 i="1">
                <a:solidFill>
                  <a:srgbClr val="43434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 i="1">
                <a:solidFill>
                  <a:srgbClr val="43434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 i="1">
                <a:solidFill>
                  <a:srgbClr val="43434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None/>
              <a:defRPr sz="2100" i="1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ECFFE9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Oswald Regular"/>
              <a:buNone/>
              <a:defRPr sz="4800">
                <a:solidFill>
                  <a:srgbClr val="000000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rgbClr val="ECFFE9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 Light"/>
              <a:buChar char="●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lvl="1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○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marL="1371600" lvl="2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■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marL="1828800" lvl="3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●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marL="2286000" lvl="4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○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marL="2743200" lvl="5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■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6pPr>
            <a:lvl7pPr marL="3200400" lvl="6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●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7pPr>
            <a:lvl8pPr marL="3657600" lvl="7" indent="-31750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○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8pPr>
            <a:lvl9pPr marL="4114800" lvl="8" indent="-31750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>
                <a:solidFill>
                  <a:srgbClr val="00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rgbClr val="ECFFE9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" name="Google Shape;26;p5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Oswald Regular"/>
              <a:buNone/>
              <a:defRPr sz="4200">
                <a:solidFill>
                  <a:srgbClr val="000000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 Light"/>
              <a:buChar char="●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○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■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●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○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■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●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 Light"/>
              <a:buChar char="○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Open Sans Light"/>
              <a:buChar char="■"/>
              <a:defRPr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rgbClr val="D9FCD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kw.uni-osnabrueck.de/studiengaenge/auslandsaufenthalt/studium_mit_erasmus/partneruniversitaeten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osnabrueck.de/studium/studium-und-praktikum-im-ausland/austauschprogramme/partneruniversitaeten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ulbright.de/stipendien/programm/studienstipendium-uni-und-fh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ulbright.de/stipendien/programm/studienstipendium-uni-und-fh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beate.teutloff@uos.de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ad.de/rise/de/rise-weltweit/praktikum-finden/bewerberportal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tacs.ca/en/programs/globalink/globalink-research-internship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osnabrueck.de/studium/studium-und-praktikum-im-ausland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ikw-eras@uos.de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beate.teutloff@uos.de" TargetMode="External"/><Relationship Id="rId4" Type="http://schemas.openxmlformats.org/officeDocument/2006/relationships/hyperlink" Target="mailto:verena.blum@uos.de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FE9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ctrTitle"/>
          </p:nvPr>
        </p:nvSpPr>
        <p:spPr>
          <a:xfrm>
            <a:off x="671258" y="8100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Your Semester Abroad</a:t>
            </a:r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ubTitle" idx="1"/>
          </p:nvPr>
        </p:nvSpPr>
        <p:spPr>
          <a:xfrm>
            <a:off x="671250" y="29940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first introduction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General Idea	</a:t>
            </a:r>
            <a:endParaRPr/>
          </a:p>
        </p:txBody>
      </p:sp>
      <p:sp>
        <p:nvSpPr>
          <p:cNvPr id="139" name="Google Shape;139;p15"/>
          <p:cNvSpPr txBox="1">
            <a:spLocks noGrp="1"/>
          </p:cNvSpPr>
          <p:nvPr>
            <p:ph type="body" idx="1"/>
          </p:nvPr>
        </p:nvSpPr>
        <p:spPr>
          <a:xfrm>
            <a:off x="346425" y="10210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study abroad for at least one semester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courses may count towards your optional or compulsory optional modules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different options: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682250" y="2478800"/>
            <a:ext cx="2216700" cy="13050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 w="28575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Open Sans"/>
                <a:ea typeface="Open Sans"/>
                <a:cs typeface="Open Sans"/>
                <a:sym typeface="Open Sans"/>
              </a:rPr>
              <a:t>University Partnerships</a:t>
            </a:r>
            <a:endParaRPr>
              <a:solidFill>
                <a:srgbClr val="38761D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42" name="Google Shape;142;p15"/>
          <p:cNvSpPr/>
          <p:nvPr/>
        </p:nvSpPr>
        <p:spPr>
          <a:xfrm>
            <a:off x="6245025" y="2478875"/>
            <a:ext cx="2216700" cy="130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2857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Open Sans"/>
                <a:ea typeface="Open Sans"/>
                <a:cs typeface="Open Sans"/>
                <a:sym typeface="Open Sans"/>
              </a:rPr>
              <a:t>Individually Organized</a:t>
            </a:r>
            <a:endParaRPr sz="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Google Shape;191;p17">
            <a:extLst>
              <a:ext uri="{FF2B5EF4-FFF2-40B4-BE49-F238E27FC236}">
                <a16:creationId xmlns:a16="http://schemas.microsoft.com/office/drawing/2014/main" id="{E6BD607B-6B52-49A6-99E6-BA93C1F7636E}"/>
              </a:ext>
            </a:extLst>
          </p:cNvPr>
          <p:cNvSpPr/>
          <p:nvPr/>
        </p:nvSpPr>
        <p:spPr>
          <a:xfrm>
            <a:off x="3541979" y="2478800"/>
            <a:ext cx="2216700" cy="1305000"/>
          </a:xfrm>
          <a:prstGeom prst="roundRect">
            <a:avLst>
              <a:gd name="adj" fmla="val 16667"/>
            </a:avLst>
          </a:prstGeom>
          <a:solidFill>
            <a:srgbClr val="EA9999"/>
          </a:solidFill>
          <a:ln w="285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 err="1">
                <a:latin typeface="Open Sans"/>
                <a:ea typeface="Open Sans"/>
                <a:cs typeface="Open Sans"/>
                <a:sym typeface="Open Sans"/>
              </a:rPr>
              <a:t>CogSci</a:t>
            </a: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Partnerships</a:t>
            </a:r>
            <a:br>
              <a:rPr lang="en-GB" sz="1700" dirty="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ERASMUS+</a:t>
            </a:r>
            <a:endParaRPr sz="17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Financial Support</a:t>
            </a:r>
            <a:endParaRPr/>
          </a:p>
        </p:txBody>
      </p:sp>
      <p:sp>
        <p:nvSpPr>
          <p:cNvPr id="152" name="Google Shape;152;p16"/>
          <p:cNvSpPr/>
          <p:nvPr/>
        </p:nvSpPr>
        <p:spPr>
          <a:xfrm>
            <a:off x="488813" y="1149488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 w="28575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Partnerships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3" name="Google Shape;153;p16"/>
          <p:cNvSpPr/>
          <p:nvPr/>
        </p:nvSpPr>
        <p:spPr>
          <a:xfrm>
            <a:off x="488813" y="2578576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 err="1">
                <a:latin typeface="Open Sans"/>
                <a:ea typeface="Open Sans"/>
                <a:cs typeface="Open Sans"/>
                <a:sym typeface="Open Sans"/>
              </a:rPr>
              <a:t>CogSci</a:t>
            </a: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 Partnerships</a:t>
            </a:r>
            <a:br>
              <a:rPr lang="en-GB" sz="1700" dirty="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ERASMUS+</a:t>
            </a:r>
            <a:endParaRPr sz="17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4" name="Google Shape;154;p16"/>
          <p:cNvSpPr/>
          <p:nvPr/>
        </p:nvSpPr>
        <p:spPr>
          <a:xfrm>
            <a:off x="488813" y="3954650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Individually Organized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5" name="Google Shape;155;p16"/>
          <p:cNvSpPr/>
          <p:nvPr/>
        </p:nvSpPr>
        <p:spPr>
          <a:xfrm>
            <a:off x="4815700" y="10473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study-fee exemption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4815777" y="30376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Auslands BAFöG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4815700" y="23742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various stipends and scholarships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8" name="Google Shape;158;p16"/>
          <p:cNvSpPr/>
          <p:nvPr/>
        </p:nvSpPr>
        <p:spPr>
          <a:xfrm>
            <a:off x="4815700" y="17107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PROMOS-program (DAAD)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9" name="Google Shape;159;p16"/>
          <p:cNvSpPr/>
          <p:nvPr/>
        </p:nvSpPr>
        <p:spPr>
          <a:xfrm>
            <a:off x="4815777" y="37011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0" name="Google Shape;160;p16"/>
          <p:cNvSpPr/>
          <p:nvPr/>
        </p:nvSpPr>
        <p:spPr>
          <a:xfrm>
            <a:off x="4815700" y="43645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ERASMUS+ mobility grant</a:t>
            </a:r>
            <a:endParaRPr sz="1700" dirty="0"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162" name="Google Shape;162;p16"/>
          <p:cNvGrpSpPr/>
          <p:nvPr/>
        </p:nvGrpSpPr>
        <p:grpSpPr>
          <a:xfrm>
            <a:off x="2705513" y="1292700"/>
            <a:ext cx="2110264" cy="3317250"/>
            <a:chOff x="2705513" y="1292700"/>
            <a:chExt cx="2110264" cy="3317250"/>
          </a:xfrm>
        </p:grpSpPr>
        <p:cxnSp>
          <p:nvCxnSpPr>
            <p:cNvPr id="163" name="Google Shape;163;p16"/>
            <p:cNvCxnSpPr>
              <a:stCxn id="153" idx="3"/>
              <a:endCxn id="155" idx="2"/>
            </p:cNvCxnSpPr>
            <p:nvPr/>
          </p:nvCxnSpPr>
          <p:spPr>
            <a:xfrm flipV="1">
              <a:off x="2705513" y="1292700"/>
              <a:ext cx="2110187" cy="1685176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Google Shape;164;p16"/>
            <p:cNvCxnSpPr>
              <a:stCxn id="153" idx="3"/>
              <a:endCxn id="160" idx="2"/>
            </p:cNvCxnSpPr>
            <p:nvPr/>
          </p:nvCxnSpPr>
          <p:spPr>
            <a:xfrm>
              <a:off x="2705513" y="2977876"/>
              <a:ext cx="2110187" cy="1632074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Google Shape;165;p16"/>
            <p:cNvCxnSpPr>
              <a:stCxn id="153" idx="3"/>
              <a:endCxn id="156" idx="2"/>
            </p:cNvCxnSpPr>
            <p:nvPr/>
          </p:nvCxnSpPr>
          <p:spPr>
            <a:xfrm>
              <a:off x="2705513" y="2977876"/>
              <a:ext cx="2110264" cy="305174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16"/>
            <p:cNvCxnSpPr>
              <a:stCxn id="153" idx="3"/>
              <a:endCxn id="157" idx="2"/>
            </p:cNvCxnSpPr>
            <p:nvPr/>
          </p:nvCxnSpPr>
          <p:spPr>
            <a:xfrm flipV="1">
              <a:off x="2705513" y="2619600"/>
              <a:ext cx="2110187" cy="358276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73" name="Google Shape;173;p16"/>
          <p:cNvGrpSpPr/>
          <p:nvPr/>
        </p:nvGrpSpPr>
        <p:grpSpPr>
          <a:xfrm>
            <a:off x="2705513" y="1956050"/>
            <a:ext cx="2110200" cy="2397900"/>
            <a:chOff x="2705513" y="1956050"/>
            <a:chExt cx="2110200" cy="2397900"/>
          </a:xfrm>
        </p:grpSpPr>
        <p:cxnSp>
          <p:nvCxnSpPr>
            <p:cNvPr id="174" name="Google Shape;174;p16"/>
            <p:cNvCxnSpPr>
              <a:stCxn id="154" idx="3"/>
              <a:endCxn id="156" idx="2"/>
            </p:cNvCxnSpPr>
            <p:nvPr/>
          </p:nvCxnSpPr>
          <p:spPr>
            <a:xfrm rot="10800000" flipH="1">
              <a:off x="2705513" y="3282950"/>
              <a:ext cx="2110200" cy="10710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5" name="Google Shape;175;p16"/>
            <p:cNvCxnSpPr>
              <a:stCxn id="154" idx="3"/>
              <a:endCxn id="157" idx="2"/>
            </p:cNvCxnSpPr>
            <p:nvPr/>
          </p:nvCxnSpPr>
          <p:spPr>
            <a:xfrm rot="10800000" flipH="1">
              <a:off x="2705513" y="2619650"/>
              <a:ext cx="2110200" cy="1734300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6" name="Google Shape;176;p16"/>
            <p:cNvCxnSpPr>
              <a:stCxn id="154" idx="3"/>
              <a:endCxn id="158" idx="2"/>
            </p:cNvCxnSpPr>
            <p:nvPr/>
          </p:nvCxnSpPr>
          <p:spPr>
            <a:xfrm rot="10800000" flipH="1">
              <a:off x="2705513" y="1956050"/>
              <a:ext cx="2110200" cy="2397900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7" name="Google Shape;177;p16"/>
            <p:cNvCxnSpPr>
              <a:stCxn id="154" idx="3"/>
              <a:endCxn id="159" idx="2"/>
            </p:cNvCxnSpPr>
            <p:nvPr/>
          </p:nvCxnSpPr>
          <p:spPr>
            <a:xfrm rot="10800000" flipH="1">
              <a:off x="2705513" y="3946550"/>
              <a:ext cx="2110200" cy="4074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78" name="Google Shape;178;p16"/>
          <p:cNvGrpSpPr/>
          <p:nvPr/>
        </p:nvGrpSpPr>
        <p:grpSpPr>
          <a:xfrm>
            <a:off x="2705513" y="1292588"/>
            <a:ext cx="2110200" cy="2653800"/>
            <a:chOff x="2705513" y="1292588"/>
            <a:chExt cx="2110200" cy="2653800"/>
          </a:xfrm>
        </p:grpSpPr>
        <p:cxnSp>
          <p:nvCxnSpPr>
            <p:cNvPr id="179" name="Google Shape;179;p16"/>
            <p:cNvCxnSpPr>
              <a:stCxn id="152" idx="3"/>
              <a:endCxn id="156" idx="2"/>
            </p:cNvCxnSpPr>
            <p:nvPr/>
          </p:nvCxnSpPr>
          <p:spPr>
            <a:xfrm>
              <a:off x="2705513" y="1548788"/>
              <a:ext cx="2110200" cy="17343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F1C23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80" name="Google Shape;180;p16"/>
            <p:cNvGrpSpPr/>
            <p:nvPr/>
          </p:nvGrpSpPr>
          <p:grpSpPr>
            <a:xfrm>
              <a:off x="2705513" y="1292588"/>
              <a:ext cx="2110200" cy="2653800"/>
              <a:chOff x="2705513" y="1292588"/>
              <a:chExt cx="2110200" cy="2653800"/>
            </a:xfrm>
          </p:grpSpPr>
          <p:cxnSp>
            <p:nvCxnSpPr>
              <p:cNvPr id="181" name="Google Shape;181;p16"/>
              <p:cNvCxnSpPr>
                <a:stCxn id="152" idx="3"/>
                <a:endCxn id="155" idx="2"/>
              </p:cNvCxnSpPr>
              <p:nvPr/>
            </p:nvCxnSpPr>
            <p:spPr>
              <a:xfrm rot="10800000" flipH="1">
                <a:off x="2705513" y="1292588"/>
                <a:ext cx="2110200" cy="2562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F1C23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2" name="Google Shape;182;p16"/>
              <p:cNvCxnSpPr>
                <a:stCxn id="152" idx="3"/>
                <a:endCxn id="157" idx="2"/>
              </p:cNvCxnSpPr>
              <p:nvPr/>
            </p:nvCxnSpPr>
            <p:spPr>
              <a:xfrm>
                <a:off x="2705513" y="1548788"/>
                <a:ext cx="2110200" cy="10707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F1C23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3" name="Google Shape;183;p16"/>
              <p:cNvCxnSpPr>
                <a:stCxn id="152" idx="3"/>
                <a:endCxn id="158" idx="2"/>
              </p:cNvCxnSpPr>
              <p:nvPr/>
            </p:nvCxnSpPr>
            <p:spPr>
              <a:xfrm>
                <a:off x="2705513" y="1548788"/>
                <a:ext cx="2110200" cy="4074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F1C23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4" name="Google Shape;184;p16"/>
              <p:cNvCxnSpPr>
                <a:stCxn id="152" idx="3"/>
                <a:endCxn id="159" idx="2"/>
              </p:cNvCxnSpPr>
              <p:nvPr/>
            </p:nvCxnSpPr>
            <p:spPr>
              <a:xfrm>
                <a:off x="2705513" y="1548788"/>
                <a:ext cx="2110200" cy="2397600"/>
              </a:xfrm>
              <a:prstGeom prst="curvedConnector3">
                <a:avLst>
                  <a:gd name="adj1" fmla="val 50002"/>
                </a:avLst>
              </a:prstGeom>
              <a:noFill/>
              <a:ln w="19050" cap="flat" cmpd="sng">
                <a:solidFill>
                  <a:srgbClr val="F1C23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Financial Support</a:t>
            </a:r>
            <a:endParaRPr/>
          </a:p>
        </p:txBody>
      </p:sp>
      <p:sp>
        <p:nvSpPr>
          <p:cNvPr id="190" name="Google Shape;190;p17"/>
          <p:cNvSpPr/>
          <p:nvPr/>
        </p:nvSpPr>
        <p:spPr>
          <a:xfrm>
            <a:off x="488813" y="1149488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University Partnerships</a:t>
            </a:r>
            <a:endParaRPr sz="17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1" name="Google Shape;191;p17"/>
          <p:cNvSpPr/>
          <p:nvPr/>
        </p:nvSpPr>
        <p:spPr>
          <a:xfrm>
            <a:off x="488813" y="2473751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EA9999"/>
          </a:solidFill>
          <a:ln w="285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 err="1">
                <a:latin typeface="Open Sans"/>
                <a:ea typeface="Open Sans"/>
                <a:cs typeface="Open Sans"/>
                <a:sym typeface="Open Sans"/>
              </a:rPr>
              <a:t>CogSci</a:t>
            </a: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Partnerships</a:t>
            </a:r>
            <a:br>
              <a:rPr lang="en-GB" sz="1700" dirty="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ERASMUS+</a:t>
            </a:r>
            <a:endParaRPr sz="17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2" name="Google Shape;192;p17"/>
          <p:cNvSpPr/>
          <p:nvPr/>
        </p:nvSpPr>
        <p:spPr>
          <a:xfrm>
            <a:off x="488813" y="3954650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Individually Organized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3" name="Google Shape;193;p17"/>
          <p:cNvSpPr/>
          <p:nvPr/>
        </p:nvSpPr>
        <p:spPr>
          <a:xfrm>
            <a:off x="4815700" y="10473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Study-fee exemption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4" name="Google Shape;194;p17"/>
          <p:cNvSpPr/>
          <p:nvPr/>
        </p:nvSpPr>
        <p:spPr>
          <a:xfrm>
            <a:off x="4815777" y="30376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Auslands BAFöG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5" name="Google Shape;195;p17"/>
          <p:cNvSpPr/>
          <p:nvPr/>
        </p:nvSpPr>
        <p:spPr>
          <a:xfrm>
            <a:off x="4815700" y="23742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Various stipends and scholarships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6" name="Google Shape;196;p17"/>
          <p:cNvSpPr/>
          <p:nvPr/>
        </p:nvSpPr>
        <p:spPr>
          <a:xfrm>
            <a:off x="4815700" y="17107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PROMOS-Program (DAAD)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7" name="Google Shape;197;p17"/>
          <p:cNvSpPr/>
          <p:nvPr/>
        </p:nvSpPr>
        <p:spPr>
          <a:xfrm>
            <a:off x="4815777" y="37011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8" name="Google Shape;198;p17"/>
          <p:cNvSpPr/>
          <p:nvPr/>
        </p:nvSpPr>
        <p:spPr>
          <a:xfrm>
            <a:off x="4815700" y="43645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ERASMUS Mobility Grant</a:t>
            </a:r>
            <a:endParaRPr sz="1700" dirty="0"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00" name="Google Shape;200;p17"/>
          <p:cNvGrpSpPr/>
          <p:nvPr/>
        </p:nvGrpSpPr>
        <p:grpSpPr>
          <a:xfrm>
            <a:off x="2705513" y="1292588"/>
            <a:ext cx="2110200" cy="2653800"/>
            <a:chOff x="2705513" y="1292588"/>
            <a:chExt cx="2110200" cy="2653800"/>
          </a:xfrm>
        </p:grpSpPr>
        <p:cxnSp>
          <p:nvCxnSpPr>
            <p:cNvPr id="201" name="Google Shape;201;p17"/>
            <p:cNvCxnSpPr>
              <a:stCxn id="190" idx="3"/>
              <a:endCxn id="194" idx="2"/>
            </p:cNvCxnSpPr>
            <p:nvPr/>
          </p:nvCxnSpPr>
          <p:spPr>
            <a:xfrm>
              <a:off x="2705513" y="1548788"/>
              <a:ext cx="2110200" cy="17343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02" name="Google Shape;202;p17"/>
            <p:cNvGrpSpPr/>
            <p:nvPr/>
          </p:nvGrpSpPr>
          <p:grpSpPr>
            <a:xfrm>
              <a:off x="2705513" y="1292588"/>
              <a:ext cx="2110200" cy="2653800"/>
              <a:chOff x="2705513" y="1292588"/>
              <a:chExt cx="2110200" cy="2653800"/>
            </a:xfrm>
          </p:grpSpPr>
          <p:cxnSp>
            <p:nvCxnSpPr>
              <p:cNvPr id="203" name="Google Shape;203;p17"/>
              <p:cNvCxnSpPr>
                <a:stCxn id="190" idx="3"/>
                <a:endCxn id="193" idx="2"/>
              </p:cNvCxnSpPr>
              <p:nvPr/>
            </p:nvCxnSpPr>
            <p:spPr>
              <a:xfrm rot="10800000" flipH="1">
                <a:off x="2705513" y="1292588"/>
                <a:ext cx="2110200" cy="2562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4" name="Google Shape;204;p17"/>
              <p:cNvCxnSpPr>
                <a:stCxn id="190" idx="3"/>
                <a:endCxn id="195" idx="2"/>
              </p:cNvCxnSpPr>
              <p:nvPr/>
            </p:nvCxnSpPr>
            <p:spPr>
              <a:xfrm>
                <a:off x="2705513" y="1548788"/>
                <a:ext cx="2110200" cy="10707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" name="Google Shape;205;p17"/>
              <p:cNvCxnSpPr>
                <a:stCxn id="190" idx="3"/>
                <a:endCxn id="196" idx="2"/>
              </p:cNvCxnSpPr>
              <p:nvPr/>
            </p:nvCxnSpPr>
            <p:spPr>
              <a:xfrm>
                <a:off x="2705513" y="1548788"/>
                <a:ext cx="2110200" cy="4074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6" name="Google Shape;206;p17"/>
              <p:cNvCxnSpPr>
                <a:stCxn id="190" idx="3"/>
                <a:endCxn id="197" idx="2"/>
              </p:cNvCxnSpPr>
              <p:nvPr/>
            </p:nvCxnSpPr>
            <p:spPr>
              <a:xfrm>
                <a:off x="2705513" y="1548788"/>
                <a:ext cx="2110200" cy="2397600"/>
              </a:xfrm>
              <a:prstGeom prst="curvedConnector3">
                <a:avLst>
                  <a:gd name="adj1" fmla="val 50002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13" name="Google Shape;213;p17"/>
          <p:cNvGrpSpPr/>
          <p:nvPr/>
        </p:nvGrpSpPr>
        <p:grpSpPr>
          <a:xfrm>
            <a:off x="2705513" y="1956050"/>
            <a:ext cx="2110200" cy="2397900"/>
            <a:chOff x="2705513" y="1956050"/>
            <a:chExt cx="2110200" cy="2397900"/>
          </a:xfrm>
        </p:grpSpPr>
        <p:cxnSp>
          <p:nvCxnSpPr>
            <p:cNvPr id="214" name="Google Shape;214;p17"/>
            <p:cNvCxnSpPr>
              <a:stCxn id="192" idx="3"/>
              <a:endCxn id="194" idx="2"/>
            </p:cNvCxnSpPr>
            <p:nvPr/>
          </p:nvCxnSpPr>
          <p:spPr>
            <a:xfrm rot="10800000" flipH="1">
              <a:off x="2705513" y="3282950"/>
              <a:ext cx="2110200" cy="10710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17"/>
            <p:cNvCxnSpPr>
              <a:stCxn id="192" idx="3"/>
              <a:endCxn id="195" idx="2"/>
            </p:cNvCxnSpPr>
            <p:nvPr/>
          </p:nvCxnSpPr>
          <p:spPr>
            <a:xfrm rot="10800000" flipH="1">
              <a:off x="2705513" y="2619650"/>
              <a:ext cx="2110200" cy="1734300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17"/>
            <p:cNvCxnSpPr>
              <a:stCxn id="192" idx="3"/>
              <a:endCxn id="196" idx="2"/>
            </p:cNvCxnSpPr>
            <p:nvPr/>
          </p:nvCxnSpPr>
          <p:spPr>
            <a:xfrm rot="10800000" flipH="1">
              <a:off x="2705513" y="1956050"/>
              <a:ext cx="2110200" cy="2397900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17"/>
            <p:cNvCxnSpPr>
              <a:stCxn id="192" idx="3"/>
              <a:endCxn id="197" idx="2"/>
            </p:cNvCxnSpPr>
            <p:nvPr/>
          </p:nvCxnSpPr>
          <p:spPr>
            <a:xfrm rot="10800000" flipH="1">
              <a:off x="2705513" y="3946550"/>
              <a:ext cx="2110200" cy="4074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18" name="Google Shape;218;p17"/>
          <p:cNvGrpSpPr/>
          <p:nvPr/>
        </p:nvGrpSpPr>
        <p:grpSpPr>
          <a:xfrm>
            <a:off x="2705513" y="1292700"/>
            <a:ext cx="2110264" cy="3317250"/>
            <a:chOff x="2705513" y="1292700"/>
            <a:chExt cx="2110264" cy="3317250"/>
          </a:xfrm>
        </p:grpSpPr>
        <p:cxnSp>
          <p:nvCxnSpPr>
            <p:cNvPr id="219" name="Google Shape;219;p17"/>
            <p:cNvCxnSpPr>
              <a:stCxn id="191" idx="3"/>
              <a:endCxn id="193" idx="2"/>
            </p:cNvCxnSpPr>
            <p:nvPr/>
          </p:nvCxnSpPr>
          <p:spPr>
            <a:xfrm flipV="1">
              <a:off x="2705513" y="1292700"/>
              <a:ext cx="2110187" cy="1580351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0" name="Google Shape;220;p17"/>
            <p:cNvCxnSpPr>
              <a:stCxn id="191" idx="3"/>
              <a:endCxn id="198" idx="2"/>
            </p:cNvCxnSpPr>
            <p:nvPr/>
          </p:nvCxnSpPr>
          <p:spPr>
            <a:xfrm>
              <a:off x="2705513" y="2873051"/>
              <a:ext cx="2110187" cy="1736899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17"/>
            <p:cNvCxnSpPr>
              <a:stCxn id="191" idx="3"/>
              <a:endCxn id="194" idx="2"/>
            </p:cNvCxnSpPr>
            <p:nvPr/>
          </p:nvCxnSpPr>
          <p:spPr>
            <a:xfrm>
              <a:off x="2705513" y="2873051"/>
              <a:ext cx="2110264" cy="409999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Google Shape;222;p17"/>
            <p:cNvCxnSpPr>
              <a:stCxn id="191" idx="3"/>
              <a:endCxn id="195" idx="2"/>
            </p:cNvCxnSpPr>
            <p:nvPr/>
          </p:nvCxnSpPr>
          <p:spPr>
            <a:xfrm flipV="1">
              <a:off x="2705513" y="2619600"/>
              <a:ext cx="2110187" cy="253451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3" name="Google Shape;223;p17"/>
          <p:cNvSpPr/>
          <p:nvPr/>
        </p:nvSpPr>
        <p:spPr>
          <a:xfrm>
            <a:off x="4815700" y="10473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study-fee exemption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4" name="Google Shape;224;p17"/>
          <p:cNvSpPr/>
          <p:nvPr/>
        </p:nvSpPr>
        <p:spPr>
          <a:xfrm>
            <a:off x="4815777" y="30376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Auslands BAFöG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5" name="Google Shape;225;p17"/>
          <p:cNvSpPr/>
          <p:nvPr/>
        </p:nvSpPr>
        <p:spPr>
          <a:xfrm>
            <a:off x="4815700" y="23742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various stipends and scholarships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6" name="Google Shape;226;p17"/>
          <p:cNvSpPr/>
          <p:nvPr/>
        </p:nvSpPr>
        <p:spPr>
          <a:xfrm>
            <a:off x="4815700" y="17107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PROMOS-program (DAAD)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7" name="Google Shape;227;p17"/>
          <p:cNvSpPr/>
          <p:nvPr/>
        </p:nvSpPr>
        <p:spPr>
          <a:xfrm>
            <a:off x="4815777" y="37011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8" name="Google Shape;228;p17"/>
          <p:cNvSpPr/>
          <p:nvPr/>
        </p:nvSpPr>
        <p:spPr>
          <a:xfrm>
            <a:off x="4815700" y="43645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ERASMUS+ mobility grant</a:t>
            </a:r>
            <a:endParaRPr sz="17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9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Financial Support</a:t>
            </a:r>
            <a:endParaRPr/>
          </a:p>
        </p:txBody>
      </p:sp>
      <p:sp>
        <p:nvSpPr>
          <p:cNvPr id="279" name="Google Shape;279;p19"/>
          <p:cNvSpPr/>
          <p:nvPr/>
        </p:nvSpPr>
        <p:spPr>
          <a:xfrm>
            <a:off x="488813" y="1149488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 Partnerships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0" name="Google Shape;280;p19"/>
          <p:cNvSpPr/>
          <p:nvPr/>
        </p:nvSpPr>
        <p:spPr>
          <a:xfrm>
            <a:off x="488736" y="2396813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 err="1">
                <a:latin typeface="Open Sans"/>
                <a:ea typeface="Open Sans"/>
                <a:cs typeface="Open Sans"/>
                <a:sym typeface="Open Sans"/>
              </a:rPr>
              <a:t>CogSci</a:t>
            </a: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 Partnerships</a:t>
            </a:r>
            <a:br>
              <a:rPr lang="en-GB" sz="1700" dirty="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ERASMUS+</a:t>
            </a:r>
            <a:endParaRPr sz="17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1" name="Google Shape;281;p19"/>
          <p:cNvSpPr/>
          <p:nvPr/>
        </p:nvSpPr>
        <p:spPr>
          <a:xfrm>
            <a:off x="488813" y="3656738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2857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Individually Organized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2" name="Google Shape;282;p19"/>
          <p:cNvSpPr/>
          <p:nvPr/>
        </p:nvSpPr>
        <p:spPr>
          <a:xfrm>
            <a:off x="4815700" y="10473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Study-fee exemption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3" name="Google Shape;283;p19"/>
          <p:cNvSpPr/>
          <p:nvPr/>
        </p:nvSpPr>
        <p:spPr>
          <a:xfrm>
            <a:off x="4815777" y="30376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Auslands BAFöG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4" name="Google Shape;284;p19"/>
          <p:cNvSpPr/>
          <p:nvPr/>
        </p:nvSpPr>
        <p:spPr>
          <a:xfrm>
            <a:off x="4815700" y="23742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Various stipends and scholarships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5" name="Google Shape;285;p19"/>
          <p:cNvSpPr/>
          <p:nvPr/>
        </p:nvSpPr>
        <p:spPr>
          <a:xfrm>
            <a:off x="4815700" y="17107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PROMOS-Program (DAAD)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6" name="Google Shape;286;p19"/>
          <p:cNvSpPr/>
          <p:nvPr/>
        </p:nvSpPr>
        <p:spPr>
          <a:xfrm>
            <a:off x="4815777" y="37011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7" name="Google Shape;287;p19"/>
          <p:cNvSpPr/>
          <p:nvPr/>
        </p:nvSpPr>
        <p:spPr>
          <a:xfrm>
            <a:off x="4815700" y="43645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ERASMUS Mobility Grant</a:t>
            </a:r>
            <a:endParaRPr sz="1700" dirty="0"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89" name="Google Shape;289;p19"/>
          <p:cNvGrpSpPr/>
          <p:nvPr/>
        </p:nvGrpSpPr>
        <p:grpSpPr>
          <a:xfrm>
            <a:off x="2705513" y="1292588"/>
            <a:ext cx="2110200" cy="2653800"/>
            <a:chOff x="2705513" y="1292588"/>
            <a:chExt cx="2110200" cy="2653800"/>
          </a:xfrm>
        </p:grpSpPr>
        <p:cxnSp>
          <p:nvCxnSpPr>
            <p:cNvPr id="290" name="Google Shape;290;p19"/>
            <p:cNvCxnSpPr>
              <a:stCxn id="279" idx="3"/>
              <a:endCxn id="283" idx="2"/>
            </p:cNvCxnSpPr>
            <p:nvPr/>
          </p:nvCxnSpPr>
          <p:spPr>
            <a:xfrm>
              <a:off x="2705513" y="1548788"/>
              <a:ext cx="2110200" cy="17343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91" name="Google Shape;291;p19"/>
            <p:cNvGrpSpPr/>
            <p:nvPr/>
          </p:nvGrpSpPr>
          <p:grpSpPr>
            <a:xfrm>
              <a:off x="2705513" y="1292588"/>
              <a:ext cx="2110200" cy="2653800"/>
              <a:chOff x="2705513" y="1292588"/>
              <a:chExt cx="2110200" cy="2653800"/>
            </a:xfrm>
          </p:grpSpPr>
          <p:cxnSp>
            <p:nvCxnSpPr>
              <p:cNvPr id="292" name="Google Shape;292;p19"/>
              <p:cNvCxnSpPr>
                <a:stCxn id="279" idx="3"/>
                <a:endCxn id="282" idx="2"/>
              </p:cNvCxnSpPr>
              <p:nvPr/>
            </p:nvCxnSpPr>
            <p:spPr>
              <a:xfrm rot="10800000" flipH="1">
                <a:off x="2705513" y="1292588"/>
                <a:ext cx="2110200" cy="2562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3" name="Google Shape;293;p19"/>
              <p:cNvCxnSpPr>
                <a:stCxn id="279" idx="3"/>
                <a:endCxn id="284" idx="2"/>
              </p:cNvCxnSpPr>
              <p:nvPr/>
            </p:nvCxnSpPr>
            <p:spPr>
              <a:xfrm>
                <a:off x="2705513" y="1548788"/>
                <a:ext cx="2110200" cy="10707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" name="Google Shape;294;p19"/>
              <p:cNvCxnSpPr>
                <a:stCxn id="279" idx="3"/>
                <a:endCxn id="285" idx="2"/>
              </p:cNvCxnSpPr>
              <p:nvPr/>
            </p:nvCxnSpPr>
            <p:spPr>
              <a:xfrm>
                <a:off x="2705513" y="1548788"/>
                <a:ext cx="2110200" cy="4074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" name="Google Shape;295;p19"/>
              <p:cNvCxnSpPr>
                <a:stCxn id="279" idx="3"/>
                <a:endCxn id="286" idx="2"/>
              </p:cNvCxnSpPr>
              <p:nvPr/>
            </p:nvCxnSpPr>
            <p:spPr>
              <a:xfrm>
                <a:off x="2705513" y="1548788"/>
                <a:ext cx="2110200" cy="2397600"/>
              </a:xfrm>
              <a:prstGeom prst="curvedConnector3">
                <a:avLst>
                  <a:gd name="adj1" fmla="val 50002"/>
                </a:avLst>
              </a:prstGeom>
              <a:noFill/>
              <a:ln w="1905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96" name="Google Shape;296;p19"/>
          <p:cNvGrpSpPr/>
          <p:nvPr/>
        </p:nvGrpSpPr>
        <p:grpSpPr>
          <a:xfrm>
            <a:off x="2705436" y="1292700"/>
            <a:ext cx="2110341" cy="3317250"/>
            <a:chOff x="2705436" y="1292700"/>
            <a:chExt cx="2110341" cy="3317250"/>
          </a:xfrm>
        </p:grpSpPr>
        <p:cxnSp>
          <p:nvCxnSpPr>
            <p:cNvPr id="297" name="Google Shape;297;p19"/>
            <p:cNvCxnSpPr>
              <a:stCxn id="280" idx="3"/>
              <a:endCxn id="282" idx="2"/>
            </p:cNvCxnSpPr>
            <p:nvPr/>
          </p:nvCxnSpPr>
          <p:spPr>
            <a:xfrm flipV="1">
              <a:off x="2705436" y="1292700"/>
              <a:ext cx="2110264" cy="1503413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8" name="Google Shape;298;p19"/>
            <p:cNvCxnSpPr>
              <a:stCxn id="280" idx="3"/>
              <a:endCxn id="287" idx="2"/>
            </p:cNvCxnSpPr>
            <p:nvPr/>
          </p:nvCxnSpPr>
          <p:spPr>
            <a:xfrm>
              <a:off x="2705436" y="2796113"/>
              <a:ext cx="2110264" cy="1813837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9" name="Google Shape;299;p19"/>
            <p:cNvCxnSpPr>
              <a:stCxn id="280" idx="3"/>
              <a:endCxn id="283" idx="2"/>
            </p:cNvCxnSpPr>
            <p:nvPr/>
          </p:nvCxnSpPr>
          <p:spPr>
            <a:xfrm>
              <a:off x="2705436" y="2796113"/>
              <a:ext cx="2110341" cy="486937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0" name="Google Shape;300;p19"/>
            <p:cNvCxnSpPr>
              <a:stCxn id="280" idx="3"/>
              <a:endCxn id="284" idx="2"/>
            </p:cNvCxnSpPr>
            <p:nvPr/>
          </p:nvCxnSpPr>
          <p:spPr>
            <a:xfrm flipV="1">
              <a:off x="2705436" y="2619600"/>
              <a:ext cx="2110264" cy="176513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D9D9D9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07" name="Google Shape;307;p19"/>
          <p:cNvGrpSpPr/>
          <p:nvPr/>
        </p:nvGrpSpPr>
        <p:grpSpPr>
          <a:xfrm>
            <a:off x="2705513" y="1956150"/>
            <a:ext cx="2110264" cy="2099888"/>
            <a:chOff x="2705513" y="1956150"/>
            <a:chExt cx="2110264" cy="2099888"/>
          </a:xfrm>
        </p:grpSpPr>
        <p:cxnSp>
          <p:nvCxnSpPr>
            <p:cNvPr id="308" name="Google Shape;308;p19"/>
            <p:cNvCxnSpPr>
              <a:stCxn id="281" idx="3"/>
              <a:endCxn id="283" idx="2"/>
            </p:cNvCxnSpPr>
            <p:nvPr/>
          </p:nvCxnSpPr>
          <p:spPr>
            <a:xfrm flipV="1">
              <a:off x="2705513" y="3283050"/>
              <a:ext cx="2110264" cy="772988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9" name="Google Shape;309;p19"/>
            <p:cNvCxnSpPr>
              <a:stCxn id="281" idx="3"/>
              <a:endCxn id="284" idx="2"/>
            </p:cNvCxnSpPr>
            <p:nvPr/>
          </p:nvCxnSpPr>
          <p:spPr>
            <a:xfrm flipV="1">
              <a:off x="2705513" y="2619600"/>
              <a:ext cx="2110187" cy="1436438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0" name="Google Shape;310;p19"/>
            <p:cNvCxnSpPr>
              <a:stCxn id="281" idx="3"/>
              <a:endCxn id="285" idx="2"/>
            </p:cNvCxnSpPr>
            <p:nvPr/>
          </p:nvCxnSpPr>
          <p:spPr>
            <a:xfrm flipV="1">
              <a:off x="2705513" y="1956150"/>
              <a:ext cx="2110187" cy="2099888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1" name="Google Shape;311;p19"/>
            <p:cNvCxnSpPr>
              <a:stCxn id="281" idx="3"/>
              <a:endCxn id="286" idx="2"/>
            </p:cNvCxnSpPr>
            <p:nvPr/>
          </p:nvCxnSpPr>
          <p:spPr>
            <a:xfrm flipV="1">
              <a:off x="2705513" y="3946500"/>
              <a:ext cx="2110264" cy="109538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2" name="Google Shape;312;p19"/>
          <p:cNvSpPr/>
          <p:nvPr/>
        </p:nvSpPr>
        <p:spPr>
          <a:xfrm>
            <a:off x="488813" y="1149488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28575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Partnerships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3" name="Google Shape;313;p19"/>
          <p:cNvSpPr/>
          <p:nvPr/>
        </p:nvSpPr>
        <p:spPr>
          <a:xfrm>
            <a:off x="4815700" y="10473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study-fee exemption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4" name="Google Shape;314;p19"/>
          <p:cNvSpPr/>
          <p:nvPr/>
        </p:nvSpPr>
        <p:spPr>
          <a:xfrm>
            <a:off x="4815777" y="30376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Auslands BAFöG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5" name="Google Shape;315;p19"/>
          <p:cNvSpPr/>
          <p:nvPr/>
        </p:nvSpPr>
        <p:spPr>
          <a:xfrm>
            <a:off x="4815700" y="23742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various stipends and scholarships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6" name="Google Shape;316;p19"/>
          <p:cNvSpPr/>
          <p:nvPr/>
        </p:nvSpPr>
        <p:spPr>
          <a:xfrm>
            <a:off x="4815700" y="17107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PROMOS-program (DAAD)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7" name="Google Shape;317;p19"/>
          <p:cNvSpPr/>
          <p:nvPr/>
        </p:nvSpPr>
        <p:spPr>
          <a:xfrm>
            <a:off x="4815777" y="37011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8" name="Google Shape;318;p19"/>
          <p:cNvSpPr/>
          <p:nvPr/>
        </p:nvSpPr>
        <p:spPr>
          <a:xfrm>
            <a:off x="4815700" y="43645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ERASMUS+ mobility grant</a:t>
            </a:r>
            <a:endParaRPr sz="17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0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Financial Support</a:t>
            </a:r>
            <a:endParaRPr/>
          </a:p>
        </p:txBody>
      </p:sp>
      <p:sp>
        <p:nvSpPr>
          <p:cNvPr id="324" name="Google Shape;324;p20"/>
          <p:cNvSpPr/>
          <p:nvPr/>
        </p:nvSpPr>
        <p:spPr>
          <a:xfrm>
            <a:off x="488813" y="1149488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 w="28575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Partnerships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5" name="Google Shape;325;p20"/>
          <p:cNvSpPr/>
          <p:nvPr/>
        </p:nvSpPr>
        <p:spPr>
          <a:xfrm>
            <a:off x="435557" y="2514128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EA9999"/>
          </a:solidFill>
          <a:ln w="285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 err="1">
                <a:latin typeface="Open Sans"/>
                <a:ea typeface="Open Sans"/>
                <a:cs typeface="Open Sans"/>
                <a:sym typeface="Open Sans"/>
              </a:rPr>
              <a:t>CogSci</a:t>
            </a: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 Partnerships</a:t>
            </a:r>
            <a:br>
              <a:rPr lang="en-GB" sz="1700" dirty="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ERASMUS+</a:t>
            </a:r>
            <a:endParaRPr sz="17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6" name="Google Shape;326;p20"/>
          <p:cNvSpPr/>
          <p:nvPr/>
        </p:nvSpPr>
        <p:spPr>
          <a:xfrm>
            <a:off x="488813" y="3954650"/>
            <a:ext cx="2216700" cy="7986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2857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Individually Organized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7" name="Google Shape;327;p20"/>
          <p:cNvSpPr/>
          <p:nvPr/>
        </p:nvSpPr>
        <p:spPr>
          <a:xfrm>
            <a:off x="4815700" y="10473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Study-fee exemption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8" name="Google Shape;328;p20"/>
          <p:cNvSpPr/>
          <p:nvPr/>
        </p:nvSpPr>
        <p:spPr>
          <a:xfrm>
            <a:off x="4815777" y="30376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Auslands BAFöG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9" name="Google Shape;329;p20"/>
          <p:cNvSpPr/>
          <p:nvPr/>
        </p:nvSpPr>
        <p:spPr>
          <a:xfrm>
            <a:off x="4815700" y="23742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Various stipends and scholarships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0" name="Google Shape;330;p20"/>
          <p:cNvSpPr/>
          <p:nvPr/>
        </p:nvSpPr>
        <p:spPr>
          <a:xfrm>
            <a:off x="4815700" y="17107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PROMOS-Program (DAAD)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1" name="Google Shape;331;p20"/>
          <p:cNvSpPr/>
          <p:nvPr/>
        </p:nvSpPr>
        <p:spPr>
          <a:xfrm>
            <a:off x="4815777" y="37011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2" name="Google Shape;332;p20"/>
          <p:cNvSpPr/>
          <p:nvPr/>
        </p:nvSpPr>
        <p:spPr>
          <a:xfrm>
            <a:off x="4815700" y="43645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ERASMUS Mobility Grant</a:t>
            </a:r>
            <a:endParaRPr sz="1700" dirty="0"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334" name="Google Shape;334;p20"/>
          <p:cNvGrpSpPr/>
          <p:nvPr/>
        </p:nvGrpSpPr>
        <p:grpSpPr>
          <a:xfrm>
            <a:off x="2705513" y="1292588"/>
            <a:ext cx="2110200" cy="2653800"/>
            <a:chOff x="2705513" y="1292588"/>
            <a:chExt cx="2110200" cy="2653800"/>
          </a:xfrm>
        </p:grpSpPr>
        <p:cxnSp>
          <p:nvCxnSpPr>
            <p:cNvPr id="335" name="Google Shape;335;p20"/>
            <p:cNvCxnSpPr>
              <a:stCxn id="324" idx="3"/>
              <a:endCxn id="328" idx="2"/>
            </p:cNvCxnSpPr>
            <p:nvPr/>
          </p:nvCxnSpPr>
          <p:spPr>
            <a:xfrm>
              <a:off x="2705513" y="1548788"/>
              <a:ext cx="2110200" cy="17343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F1C23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336" name="Google Shape;336;p20"/>
            <p:cNvGrpSpPr/>
            <p:nvPr/>
          </p:nvGrpSpPr>
          <p:grpSpPr>
            <a:xfrm>
              <a:off x="2705513" y="1292588"/>
              <a:ext cx="2110200" cy="2653800"/>
              <a:chOff x="2705513" y="1292588"/>
              <a:chExt cx="2110200" cy="2653800"/>
            </a:xfrm>
          </p:grpSpPr>
          <p:cxnSp>
            <p:nvCxnSpPr>
              <p:cNvPr id="337" name="Google Shape;337;p20"/>
              <p:cNvCxnSpPr>
                <a:stCxn id="324" idx="3"/>
                <a:endCxn id="327" idx="2"/>
              </p:cNvCxnSpPr>
              <p:nvPr/>
            </p:nvCxnSpPr>
            <p:spPr>
              <a:xfrm rot="10800000" flipH="1">
                <a:off x="2705513" y="1292588"/>
                <a:ext cx="2110200" cy="2562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F1C23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8" name="Google Shape;338;p20"/>
              <p:cNvCxnSpPr>
                <a:stCxn id="324" idx="3"/>
                <a:endCxn id="329" idx="2"/>
              </p:cNvCxnSpPr>
              <p:nvPr/>
            </p:nvCxnSpPr>
            <p:spPr>
              <a:xfrm>
                <a:off x="2705513" y="1548788"/>
                <a:ext cx="2110200" cy="10707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F1C23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9" name="Google Shape;339;p20"/>
              <p:cNvCxnSpPr>
                <a:stCxn id="324" idx="3"/>
                <a:endCxn id="330" idx="2"/>
              </p:cNvCxnSpPr>
              <p:nvPr/>
            </p:nvCxnSpPr>
            <p:spPr>
              <a:xfrm>
                <a:off x="2705513" y="1548788"/>
                <a:ext cx="2110200" cy="407400"/>
              </a:xfrm>
              <a:prstGeom prst="curvedConnector3">
                <a:avLst>
                  <a:gd name="adj1" fmla="val 50000"/>
                </a:avLst>
              </a:prstGeom>
              <a:noFill/>
              <a:ln w="19050" cap="flat" cmpd="sng">
                <a:solidFill>
                  <a:srgbClr val="F1C23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0" name="Google Shape;340;p20"/>
              <p:cNvCxnSpPr>
                <a:stCxn id="324" idx="3"/>
                <a:endCxn id="331" idx="2"/>
              </p:cNvCxnSpPr>
              <p:nvPr/>
            </p:nvCxnSpPr>
            <p:spPr>
              <a:xfrm>
                <a:off x="2705513" y="1548788"/>
                <a:ext cx="2110200" cy="2397600"/>
              </a:xfrm>
              <a:prstGeom prst="curvedConnector3">
                <a:avLst>
                  <a:gd name="adj1" fmla="val 50002"/>
                </a:avLst>
              </a:prstGeom>
              <a:noFill/>
              <a:ln w="19050" cap="flat" cmpd="sng">
                <a:solidFill>
                  <a:srgbClr val="F1C23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41" name="Google Shape;341;p20"/>
          <p:cNvGrpSpPr/>
          <p:nvPr/>
        </p:nvGrpSpPr>
        <p:grpSpPr>
          <a:xfrm>
            <a:off x="2652257" y="1292700"/>
            <a:ext cx="2163520" cy="3317250"/>
            <a:chOff x="2652257" y="1292700"/>
            <a:chExt cx="2163520" cy="3317250"/>
          </a:xfrm>
        </p:grpSpPr>
        <p:cxnSp>
          <p:nvCxnSpPr>
            <p:cNvPr id="342" name="Google Shape;342;p20"/>
            <p:cNvCxnSpPr>
              <a:stCxn id="325" idx="3"/>
              <a:endCxn id="327" idx="2"/>
            </p:cNvCxnSpPr>
            <p:nvPr/>
          </p:nvCxnSpPr>
          <p:spPr>
            <a:xfrm flipV="1">
              <a:off x="2652257" y="1292700"/>
              <a:ext cx="2163443" cy="1620728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3" name="Google Shape;343;p20"/>
            <p:cNvCxnSpPr>
              <a:stCxn id="325" idx="3"/>
              <a:endCxn id="332" idx="2"/>
            </p:cNvCxnSpPr>
            <p:nvPr/>
          </p:nvCxnSpPr>
          <p:spPr>
            <a:xfrm>
              <a:off x="2652257" y="2913428"/>
              <a:ext cx="2163443" cy="1696522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4" name="Google Shape;344;p20"/>
            <p:cNvCxnSpPr>
              <a:stCxn id="325" idx="3"/>
              <a:endCxn id="328" idx="2"/>
            </p:cNvCxnSpPr>
            <p:nvPr/>
          </p:nvCxnSpPr>
          <p:spPr>
            <a:xfrm>
              <a:off x="2652257" y="2913428"/>
              <a:ext cx="2163520" cy="369622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5" name="Google Shape;345;p20"/>
            <p:cNvCxnSpPr>
              <a:stCxn id="325" idx="3"/>
              <a:endCxn id="329" idx="2"/>
            </p:cNvCxnSpPr>
            <p:nvPr/>
          </p:nvCxnSpPr>
          <p:spPr>
            <a:xfrm flipV="1">
              <a:off x="2652257" y="2619600"/>
              <a:ext cx="2163443" cy="293828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52" name="Google Shape;352;p20"/>
          <p:cNvGrpSpPr/>
          <p:nvPr/>
        </p:nvGrpSpPr>
        <p:grpSpPr>
          <a:xfrm>
            <a:off x="2705513" y="1956050"/>
            <a:ext cx="2110200" cy="2397900"/>
            <a:chOff x="2705513" y="1956050"/>
            <a:chExt cx="2110200" cy="2397900"/>
          </a:xfrm>
        </p:grpSpPr>
        <p:cxnSp>
          <p:nvCxnSpPr>
            <p:cNvPr id="353" name="Google Shape;353;p20"/>
            <p:cNvCxnSpPr>
              <a:stCxn id="326" idx="3"/>
              <a:endCxn id="328" idx="2"/>
            </p:cNvCxnSpPr>
            <p:nvPr/>
          </p:nvCxnSpPr>
          <p:spPr>
            <a:xfrm rot="10800000" flipH="1">
              <a:off x="2705513" y="3282950"/>
              <a:ext cx="2110200" cy="10710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4" name="Google Shape;354;p20"/>
            <p:cNvCxnSpPr>
              <a:stCxn id="326" idx="3"/>
              <a:endCxn id="329" idx="2"/>
            </p:cNvCxnSpPr>
            <p:nvPr/>
          </p:nvCxnSpPr>
          <p:spPr>
            <a:xfrm rot="10800000" flipH="1">
              <a:off x="2705513" y="2619650"/>
              <a:ext cx="2110200" cy="1734300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5" name="Google Shape;355;p20"/>
            <p:cNvCxnSpPr>
              <a:stCxn id="326" idx="3"/>
              <a:endCxn id="330" idx="2"/>
            </p:cNvCxnSpPr>
            <p:nvPr/>
          </p:nvCxnSpPr>
          <p:spPr>
            <a:xfrm rot="10800000" flipH="1">
              <a:off x="2705513" y="1956050"/>
              <a:ext cx="2110200" cy="2397900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6" name="Google Shape;356;p20"/>
            <p:cNvCxnSpPr>
              <a:stCxn id="326" idx="3"/>
              <a:endCxn id="331" idx="2"/>
            </p:cNvCxnSpPr>
            <p:nvPr/>
          </p:nvCxnSpPr>
          <p:spPr>
            <a:xfrm rot="10800000" flipH="1">
              <a:off x="2705513" y="3946550"/>
              <a:ext cx="2110200" cy="407400"/>
            </a:xfrm>
            <a:prstGeom prst="curvedConnector3">
              <a:avLst>
                <a:gd name="adj1" fmla="val 50002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57" name="Google Shape;357;p20"/>
          <p:cNvSpPr/>
          <p:nvPr/>
        </p:nvSpPr>
        <p:spPr>
          <a:xfrm>
            <a:off x="4815700" y="10473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study-fee exemption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58" name="Google Shape;358;p20"/>
          <p:cNvSpPr/>
          <p:nvPr/>
        </p:nvSpPr>
        <p:spPr>
          <a:xfrm>
            <a:off x="4815777" y="30376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Auslands BAFöG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59" name="Google Shape;359;p20"/>
          <p:cNvSpPr/>
          <p:nvPr/>
        </p:nvSpPr>
        <p:spPr>
          <a:xfrm>
            <a:off x="4815700" y="23742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various stipends and scholarships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0" name="Google Shape;360;p20"/>
          <p:cNvSpPr/>
          <p:nvPr/>
        </p:nvSpPr>
        <p:spPr>
          <a:xfrm>
            <a:off x="4815700" y="17107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PROMOS-program (DAAD)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1" name="Google Shape;361;p20"/>
          <p:cNvSpPr/>
          <p:nvPr/>
        </p:nvSpPr>
        <p:spPr>
          <a:xfrm>
            <a:off x="4815777" y="370110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Open Sans"/>
                <a:ea typeface="Open Sans"/>
                <a:cs typeface="Open Sans"/>
                <a:sym typeface="Open Sans"/>
              </a:rPr>
              <a:t>university mobility grant</a:t>
            </a:r>
            <a:endParaRPr sz="17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2" name="Google Shape;362;p20"/>
          <p:cNvSpPr/>
          <p:nvPr/>
        </p:nvSpPr>
        <p:spPr>
          <a:xfrm>
            <a:off x="4815700" y="4364550"/>
            <a:ext cx="3804900" cy="4908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Open Sans"/>
                <a:ea typeface="Open Sans"/>
                <a:cs typeface="Open Sans"/>
                <a:sym typeface="Open Sans"/>
              </a:rPr>
              <a:t>ERASMUS+ mobility grant</a:t>
            </a:r>
            <a:endParaRPr sz="17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1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ERASMUS+ </a:t>
            </a:r>
            <a:endParaRPr dirty="0"/>
          </a:p>
        </p:txBody>
      </p:sp>
      <p:sp>
        <p:nvSpPr>
          <p:cNvPr id="368" name="Google Shape;368;p21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apply for studying at a partner university (four options)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minimally 3 months, maximally 12 months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university committee picks students for free spots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ERASMUS+ grant ~ 450 - 600€ per month (depends on country)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English certificate not required for application at IKW </a:t>
            </a:r>
            <a:br>
              <a:rPr lang="en-GB" dirty="0"/>
            </a:br>
            <a:r>
              <a:rPr lang="en-GB" dirty="0"/>
              <a:t>(only after nomination during registration at partner university)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find a list of our ERASMUS+ partnerships on the institute </a:t>
            </a:r>
            <a:r>
              <a:rPr lang="en-GB" u="sng" dirty="0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endParaRPr dirty="0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2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University Partnerships</a:t>
            </a:r>
            <a:endParaRPr/>
          </a:p>
        </p:txBody>
      </p:sp>
      <p:sp>
        <p:nvSpPr>
          <p:cNvPr id="374" name="Google Shape;374;p22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apply for studying at a partner university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minimally 3 months, maximally 12 months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university committee picks students for free spots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don’t need to pay study fees, but no extra funding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apply for funding (PROMOS-program, mobility grants, scholarships)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language certificate necessary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portal of university partnerships on the website of the </a:t>
            </a:r>
            <a:r>
              <a:rPr lang="en-GB" u="sng" dirty="0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international office</a:t>
            </a:r>
            <a:endParaRPr dirty="0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3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Fulbright Study Scholarship</a:t>
            </a:r>
            <a:endParaRPr/>
          </a:p>
        </p:txBody>
      </p:sp>
      <p:sp>
        <p:nvSpPr>
          <p:cNvPr id="380" name="Google Shape;380;p23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prerequisite: bachelor’s degree or finished 6 semester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studying 4 to 9 months at US American university (self organized)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get up to 34,500 USD for living &amp; partial study-fees + 600€ utilities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insurance, visa, booking and financing of travel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multiple workshops &amp; seminars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Application date for 2025/26 will be announced May/June 2024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more information on the Fulbright </a:t>
            </a:r>
            <a:r>
              <a:rPr lang="en-GB" u="sng" dirty="0">
                <a:solidFill>
                  <a:srgbClr val="38761D"/>
                </a:solidFill>
                <a:hlinkClick r:id="rId3"/>
              </a:rPr>
              <a:t>website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Fulbright Travel Stipend</a:t>
            </a:r>
            <a:endParaRPr/>
          </a:p>
        </p:txBody>
      </p:sp>
      <p:sp>
        <p:nvSpPr>
          <p:cNvPr id="386" name="Google Shape;386;p24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bachelor students that finished at least 4 semesters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4 - 9 months studying at US American university (self-organized)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not combinable with other (travel) stipends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travel- &amp; utilities grant: ~ 2.000€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obligatory preparation- &amp; networking meeting in March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more information on the Fulbright </a:t>
            </a:r>
            <a:r>
              <a:rPr lang="en-GB" u="sng" dirty="0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endParaRPr dirty="0">
              <a:solidFill>
                <a:srgbClr val="38761D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5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… and more !</a:t>
            </a:r>
            <a:endParaRPr/>
          </a:p>
        </p:txBody>
      </p:sp>
      <p:sp>
        <p:nvSpPr>
          <p:cNvPr id="392" name="Google Shape;392;p25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DAAD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err="1"/>
              <a:t>Studienstiftung</a:t>
            </a:r>
            <a:r>
              <a:rPr lang="en-GB" dirty="0"/>
              <a:t> des </a:t>
            </a:r>
            <a:r>
              <a:rPr lang="en-GB" dirty="0" err="1"/>
              <a:t>deutschen</a:t>
            </a:r>
            <a:r>
              <a:rPr lang="en-GB" dirty="0"/>
              <a:t> </a:t>
            </a:r>
            <a:r>
              <a:rPr lang="en-GB" dirty="0" err="1"/>
              <a:t>Volkes</a:t>
            </a:r>
            <a:r>
              <a:rPr lang="en-GB" dirty="0"/>
              <a:t> (e.g. China and Eastern Europe)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...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br>
              <a:rPr lang="en-GB" dirty="0"/>
            </a:b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dirty="0"/>
              <a:t>Make sure to contact the International Office (</a:t>
            </a:r>
            <a:r>
              <a:rPr lang="en-GB" dirty="0">
                <a:hlinkClick r:id="rId3"/>
              </a:rPr>
              <a:t>beate.teutloff@uos.de</a:t>
            </a:r>
            <a:r>
              <a:rPr lang="en-GB" dirty="0"/>
              <a:t>) for more information on financing your stay abroad.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Obligatory Semester Abroad</a:t>
            </a:r>
            <a:endParaRPr/>
          </a:p>
        </p:txBody>
      </p:sp>
      <p:sp>
        <p:nvSpPr>
          <p:cNvPr id="41" name="Google Shape;41;p7"/>
          <p:cNvSpPr/>
          <p:nvPr/>
        </p:nvSpPr>
        <p:spPr>
          <a:xfrm>
            <a:off x="346175" y="11230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E6B8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Prepare 1 to 1.5 years in advance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→ CogSci Mobility Office</a:t>
            </a:r>
            <a:b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(50/E19)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42" name="Google Shape;42;p7"/>
          <p:cNvCxnSpPr/>
          <p:nvPr/>
        </p:nvCxnSpPr>
        <p:spPr>
          <a:xfrm>
            <a:off x="311700" y="2784475"/>
            <a:ext cx="8520600" cy="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3" name="Google Shape;43;p7"/>
          <p:cNvSpPr txBox="1"/>
          <p:nvPr/>
        </p:nvSpPr>
        <p:spPr>
          <a:xfrm rot="-3899079">
            <a:off x="5137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2nd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44" name="Google Shape;44;p7"/>
          <p:cNvSpPr txBox="1"/>
          <p:nvPr/>
        </p:nvSpPr>
        <p:spPr>
          <a:xfrm rot="-3899079">
            <a:off x="2163755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3rd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45" name="Google Shape;45;p7"/>
          <p:cNvSpPr txBox="1"/>
          <p:nvPr/>
        </p:nvSpPr>
        <p:spPr>
          <a:xfrm rot="-3899079">
            <a:off x="3899805" y="3247510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4th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46" name="Google Shape;46;p7"/>
          <p:cNvSpPr txBox="1"/>
          <p:nvPr/>
        </p:nvSpPr>
        <p:spPr>
          <a:xfrm rot="-3899079">
            <a:off x="5678505" y="3237797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5th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47" name="Google Shape;47;p7"/>
          <p:cNvSpPr txBox="1"/>
          <p:nvPr/>
        </p:nvSpPr>
        <p:spPr>
          <a:xfrm rot="-3899079">
            <a:off x="74358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6th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26"/>
          <p:cNvSpPr txBox="1">
            <a:spLocks noGrp="1"/>
          </p:cNvSpPr>
          <p:nvPr>
            <p:ph type="body" idx="1"/>
          </p:nvPr>
        </p:nvSpPr>
        <p:spPr>
          <a:xfrm>
            <a:off x="311700" y="923874"/>
            <a:ext cx="8520600" cy="39632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online application</a:t>
            </a:r>
            <a:endParaRPr dirty="0"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CV</a:t>
            </a:r>
            <a:endParaRPr dirty="0"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motivational letter</a:t>
            </a:r>
            <a:endParaRPr dirty="0"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letter of recommendation</a:t>
            </a:r>
            <a:endParaRPr dirty="0"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copy of certificate of departure</a:t>
            </a:r>
            <a:endParaRPr dirty="0"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transcript of records (TOR)/EXA, send to Ex. Office for signature)</a:t>
            </a:r>
            <a:endParaRPr dirty="0"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language certificate</a:t>
            </a:r>
            <a:endParaRPr dirty="0"/>
          </a:p>
          <a:p>
            <a:pPr marL="914400" lvl="1" indent="-3175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ERASMUS+: contact the </a:t>
            </a:r>
            <a:r>
              <a:rPr lang="en-GB" dirty="0" err="1"/>
              <a:t>CogSci</a:t>
            </a:r>
            <a:r>
              <a:rPr lang="en-GB" dirty="0"/>
              <a:t> Mobility Office (50/E19) for English</a:t>
            </a:r>
            <a:endParaRPr dirty="0"/>
          </a:p>
          <a:p>
            <a:pPr marL="914400" lvl="1" indent="-3175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university partnerships: </a:t>
            </a:r>
            <a:r>
              <a:rPr lang="en-GB" dirty="0" err="1"/>
              <a:t>CogSci</a:t>
            </a:r>
            <a:r>
              <a:rPr lang="en-GB" dirty="0"/>
              <a:t> Mobility Office </a:t>
            </a:r>
            <a:r>
              <a:rPr lang="en-GB" i="1" dirty="0"/>
              <a:t>not </a:t>
            </a:r>
            <a:r>
              <a:rPr lang="en-GB" dirty="0"/>
              <a:t>sufficient!</a:t>
            </a:r>
            <a:endParaRPr dirty="0"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description of study plan abroad</a:t>
            </a:r>
            <a:endParaRPr dirty="0"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for ERASMUS+: Online Learning Agreement (OLA)</a:t>
            </a:r>
            <a:endParaRPr dirty="0"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sometimes: interviews</a:t>
            </a:r>
            <a:endParaRPr dirty="0"/>
          </a:p>
        </p:txBody>
      </p:sp>
      <p:sp>
        <p:nvSpPr>
          <p:cNvPr id="398" name="Google Shape;398;p26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Scholarships and Stipends - the usual requirements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27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Internships Abroad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28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Internships</a:t>
            </a:r>
            <a:endParaRPr/>
          </a:p>
        </p:txBody>
      </p:sp>
      <p:sp>
        <p:nvSpPr>
          <p:cNvPr id="409" name="Google Shape;409;p28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406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always self-organized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ask professors if they know about interesting projects in their field abroad.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get contact to alumni through </a:t>
            </a:r>
            <a:r>
              <a:rPr lang="en-GB" dirty="0" err="1"/>
              <a:t>CogSci</a:t>
            </a:r>
            <a:r>
              <a:rPr lang="en-GB" dirty="0"/>
              <a:t> Mobility Office or </a:t>
            </a:r>
            <a:r>
              <a:rPr lang="en-GB" dirty="0" err="1"/>
              <a:t>CogSci</a:t>
            </a:r>
            <a:r>
              <a:rPr lang="en-GB" dirty="0"/>
              <a:t> groups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get your “request of approval” signed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ERASMUS+ financial support for internships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Find internship offers &amp; stipends </a:t>
            </a:r>
            <a:br>
              <a:rPr lang="en-GB" dirty="0"/>
            </a:br>
            <a:r>
              <a:rPr lang="en-GB" dirty="0"/>
              <a:t>on the internet...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… or take the initiative and contact a research lab</a:t>
            </a: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900" b="1" dirty="0"/>
              <a:t>register internship &amp; acceptance to program with </a:t>
            </a:r>
            <a:r>
              <a:rPr lang="en-GB" sz="1900" b="1" dirty="0" err="1"/>
              <a:t>CogSci</a:t>
            </a:r>
            <a:r>
              <a:rPr lang="en-GB" sz="1900" b="1" dirty="0"/>
              <a:t> Mobility Office</a:t>
            </a:r>
            <a:endParaRPr sz="1900" b="1" dirty="0"/>
          </a:p>
        </p:txBody>
      </p:sp>
      <p:sp>
        <p:nvSpPr>
          <p:cNvPr id="410" name="Google Shape;410;p28"/>
          <p:cNvSpPr/>
          <p:nvPr/>
        </p:nvSpPr>
        <p:spPr>
          <a:xfrm>
            <a:off x="5500325" y="2571750"/>
            <a:ext cx="3414600" cy="1539000"/>
          </a:xfrm>
          <a:prstGeom prst="wedgeEllipseCallout">
            <a:avLst>
              <a:gd name="adj1" fmla="val -102035"/>
              <a:gd name="adj2" fmla="val 17329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RISE worldwide</a:t>
            </a:r>
            <a:endParaRPr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MITACS </a:t>
            </a:r>
            <a:r>
              <a:rPr lang="en-GB" sz="1600" dirty="0" err="1">
                <a:latin typeface="Open Sans"/>
                <a:ea typeface="Open Sans"/>
                <a:cs typeface="Open Sans"/>
                <a:sym typeface="Open Sans"/>
              </a:rPr>
              <a:t>globalink</a:t>
            </a: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600"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lang="en-GB" sz="1600" dirty="0">
                <a:latin typeface="Open Sans"/>
                <a:ea typeface="Open Sans"/>
                <a:cs typeface="Open Sans"/>
                <a:sym typeface="Open Sans"/>
              </a:rPr>
              <a:t>...</a:t>
            </a:r>
            <a:endParaRPr sz="16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9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DAAD RISE worldwide</a:t>
            </a:r>
            <a:endParaRPr/>
          </a:p>
        </p:txBody>
      </p:sp>
      <p:sp>
        <p:nvSpPr>
          <p:cNvPr id="416" name="Google Shape;416;p29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research internships at universities worldwide (</a:t>
            </a:r>
            <a:r>
              <a:rPr lang="en-GB" u="sng" dirty="0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r>
              <a:rPr lang="en-GB" dirty="0"/>
              <a:t>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full scholarship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reimbursement of travel costs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insurance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three applications possible</a:t>
            </a:r>
            <a:endParaRPr dirty="0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0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MITACS globalink </a:t>
            </a:r>
            <a:endParaRPr/>
          </a:p>
        </p:txBody>
      </p:sp>
      <p:sp>
        <p:nvSpPr>
          <p:cNvPr id="422" name="Google Shape;422;p30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40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DAAD’s Canadian partner </a:t>
            </a:r>
            <a:endParaRPr dirty="0"/>
          </a:p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application through MITACS (</a:t>
            </a:r>
            <a:r>
              <a:rPr lang="en-GB" u="sng" dirty="0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r>
              <a:rPr lang="en-GB" dirty="0"/>
              <a:t>); starts as early as August</a:t>
            </a:r>
            <a:endParaRPr dirty="0"/>
          </a:p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stipend provided by DAAD and MITACS (~ 800 - 1.000€ per month)</a:t>
            </a:r>
            <a:endParaRPr dirty="0"/>
          </a:p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generally same stipend as DAAD worldwide</a:t>
            </a:r>
            <a:endParaRPr dirty="0"/>
          </a:p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no work permit required anymore for internships in Canada</a:t>
            </a:r>
            <a:endParaRPr dirty="0"/>
          </a:p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min. requirement: average grade 2.9</a:t>
            </a:r>
            <a:endParaRPr dirty="0"/>
          </a:p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start of internship: May 1st - July 15th (latest date for German students)</a:t>
            </a:r>
            <a:endParaRPr dirty="0"/>
          </a:p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RISE: 2 applications + MITACS: 7 applications</a:t>
            </a:r>
            <a:br>
              <a:rPr lang="en-GB" dirty="0"/>
            </a:br>
            <a:endParaRPr dirty="0"/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Note: it seems RISE applications will be rejected if the applicant rejects a      </a:t>
            </a:r>
            <a:br>
              <a:rPr lang="en-GB" dirty="0"/>
            </a:br>
            <a:r>
              <a:rPr lang="en-GB" dirty="0"/>
              <a:t>           MITACS place after being accepted</a:t>
            </a:r>
            <a:br>
              <a:rPr lang="en-GB" dirty="0"/>
            </a:br>
            <a:br>
              <a:rPr lang="en-GB" dirty="0"/>
            </a:b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2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Deadlines, Contacts, </a:t>
            </a:r>
            <a:br>
              <a:rPr lang="en-GB"/>
            </a:br>
            <a:r>
              <a:rPr lang="en-GB"/>
              <a:t>Next Steps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33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Even more options...</a:t>
            </a:r>
            <a:endParaRPr/>
          </a:p>
        </p:txBody>
      </p:sp>
      <p:sp>
        <p:nvSpPr>
          <p:cNvPr id="439" name="Google Shape;439;p33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/>
              <a:t>Visit the website of the </a:t>
            </a:r>
            <a:r>
              <a:rPr lang="en-GB" sz="2000" u="sng" dirty="0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international office</a:t>
            </a:r>
            <a:r>
              <a:rPr lang="en-GB" sz="2000" dirty="0">
                <a:solidFill>
                  <a:srgbClr val="38761D"/>
                </a:solidFill>
              </a:rPr>
              <a:t> </a:t>
            </a:r>
            <a:r>
              <a:rPr lang="en-GB" sz="2000" dirty="0"/>
              <a:t>for more information on finding and financing internships and studying abroad.</a:t>
            </a:r>
            <a:endParaRPr sz="2000" dirty="0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000" dirty="0"/>
              <a:t>=&gt; attend their information events, </a:t>
            </a:r>
            <a:br>
              <a:rPr lang="en-GB" sz="2000" dirty="0"/>
            </a:br>
            <a:r>
              <a:rPr lang="en-GB" sz="2000" dirty="0"/>
              <a:t>	but notice that the application process in Cognitive Science is 	different (easier) to the rest of the university!</a:t>
            </a:r>
            <a:endParaRPr sz="2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3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Preparation</a:t>
            </a:r>
            <a:endParaRPr/>
          </a:p>
        </p:txBody>
      </p:sp>
      <p:sp>
        <p:nvSpPr>
          <p:cNvPr id="445" name="Google Shape;445;p34"/>
          <p:cNvSpPr txBox="1">
            <a:spLocks noGrp="1"/>
          </p:cNvSpPr>
          <p:nvPr>
            <p:ph type="body" idx="1"/>
          </p:nvPr>
        </p:nvSpPr>
        <p:spPr>
          <a:xfrm>
            <a:off x="311700" y="865325"/>
            <a:ext cx="8520600" cy="42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start planning early !</a:t>
            </a:r>
            <a:endParaRPr dirty="0"/>
          </a:p>
          <a:p>
            <a:pPr marL="914400" lvl="1" indent="-3175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Application documents</a:t>
            </a:r>
            <a:endParaRPr dirty="0"/>
          </a:p>
          <a:p>
            <a:pPr marL="914400" lvl="1" indent="-3175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VISA</a:t>
            </a:r>
            <a:endParaRPr dirty="0"/>
          </a:p>
          <a:p>
            <a:pPr marL="914400" lvl="1" indent="-3175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University forms</a:t>
            </a:r>
            <a:endParaRPr dirty="0"/>
          </a:p>
          <a:p>
            <a:pPr marL="914400" lvl="1" indent="-3175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Accommodation</a:t>
            </a:r>
            <a:endParaRPr dirty="0"/>
          </a:p>
          <a:p>
            <a:pPr marL="914400" lvl="1" indent="-3175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Financial Support</a:t>
            </a:r>
            <a:endParaRPr dirty="0"/>
          </a:p>
          <a:p>
            <a:pPr marL="914400" lvl="1" indent="-3175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Travel plans</a:t>
            </a:r>
            <a:endParaRPr dirty="0"/>
          </a:p>
          <a:p>
            <a:pPr marL="45720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attend all information events and ask for help</a:t>
            </a:r>
            <a:endParaRPr dirty="0"/>
          </a:p>
          <a:p>
            <a:pPr marL="45720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read the reports</a:t>
            </a:r>
            <a:endParaRPr dirty="0"/>
          </a:p>
          <a:p>
            <a:pPr marL="45720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contact alumni-travellers</a:t>
            </a:r>
            <a:endParaRPr dirty="0"/>
          </a:p>
          <a:p>
            <a:pPr marL="45720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register for language tests early (if needed)</a:t>
            </a:r>
            <a:endParaRPr dirty="0"/>
          </a:p>
          <a:p>
            <a:pPr marL="45720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self-organized internships: some sponsors want you to apply with them before finding an internship, some want you to already have one. </a:t>
            </a:r>
            <a:endParaRPr dirty="0"/>
          </a:p>
        </p:txBody>
      </p:sp>
      <p:sp>
        <p:nvSpPr>
          <p:cNvPr id="446" name="Google Shape;446;p34"/>
          <p:cNvSpPr/>
          <p:nvPr/>
        </p:nvSpPr>
        <p:spPr>
          <a:xfrm>
            <a:off x="5608025" y="381225"/>
            <a:ext cx="3356700" cy="3661200"/>
          </a:xfrm>
          <a:prstGeom prst="verticalScroll">
            <a:avLst>
              <a:gd name="adj" fmla="val 10616"/>
            </a:avLst>
          </a:prstGeom>
          <a:solidFill>
            <a:srgbClr val="93C47D"/>
          </a:solidFill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Application forms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CV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Language proof 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Visa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Work Permit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Matriculation Certificate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Transcript of Records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Motivational Letter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Letter of Recommendation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Request of Approval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Learning Agreement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Proof of Completion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Travel Insurance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●"/>
            </a:pPr>
            <a:r>
              <a:rPr lang="en-GB" sz="1300">
                <a:latin typeface="Open Sans"/>
                <a:ea typeface="Open Sans"/>
                <a:cs typeface="Open Sans"/>
                <a:sym typeface="Open Sans"/>
              </a:rPr>
              <a:t>...</a:t>
            </a: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35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Application Deadlines - Studying</a:t>
            </a:r>
            <a:endParaRPr/>
          </a:p>
        </p:txBody>
      </p:sp>
      <p:graphicFrame>
        <p:nvGraphicFramePr>
          <p:cNvPr id="452" name="Google Shape;452;p35"/>
          <p:cNvGraphicFramePr/>
          <p:nvPr>
            <p:extLst>
              <p:ext uri="{D42A27DB-BD31-4B8C-83A1-F6EECF244321}">
                <p14:modId xmlns:p14="http://schemas.microsoft.com/office/powerpoint/2010/main" val="605423259"/>
              </p:ext>
            </p:extLst>
          </p:nvPr>
        </p:nvGraphicFramePr>
        <p:xfrm>
          <a:off x="311700" y="1216625"/>
          <a:ext cx="8520600" cy="2986830"/>
        </p:xfrm>
        <a:graphic>
          <a:graphicData uri="http://schemas.openxmlformats.org/drawingml/2006/table">
            <a:tbl>
              <a:tblPr>
                <a:noFill/>
                <a:tableStyleId>{D1D8A088-1545-4C28-B3CF-E187A4846989}</a:tableStyleId>
              </a:tblPr>
              <a:tblGrid>
                <a:gridCol w="410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university partnerships (at Int. Office)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deadline in January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ERASMUS+ (at </a:t>
                      </a:r>
                      <a:r>
                        <a:rPr lang="en-GB" sz="1600" dirty="0" err="1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CogSci</a:t>
                      </a: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 Mobility Office)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deadline in January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self-organized stay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at least 1 year in advance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 err="1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fulbright</a:t>
                      </a: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 travel stipend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dirty="0" err="1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tba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fulbright study scholarship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dirty="0" err="1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tba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Auslands BAFöG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6 months in advance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mobility grants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November 30th &amp; April 30th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36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Application Deadlines - Internships</a:t>
            </a:r>
            <a:endParaRPr/>
          </a:p>
        </p:txBody>
      </p:sp>
      <p:graphicFrame>
        <p:nvGraphicFramePr>
          <p:cNvPr id="458" name="Google Shape;458;p36"/>
          <p:cNvGraphicFramePr/>
          <p:nvPr>
            <p:extLst>
              <p:ext uri="{D42A27DB-BD31-4B8C-83A1-F6EECF244321}">
                <p14:modId xmlns:p14="http://schemas.microsoft.com/office/powerpoint/2010/main" val="1940406437"/>
              </p:ext>
            </p:extLst>
          </p:nvPr>
        </p:nvGraphicFramePr>
        <p:xfrm>
          <a:off x="311700" y="1232625"/>
          <a:ext cx="8520600" cy="3047820"/>
        </p:xfrm>
        <a:graphic>
          <a:graphicData uri="http://schemas.openxmlformats.org/drawingml/2006/table">
            <a:tbl>
              <a:tblPr>
                <a:noFill/>
                <a:tableStyleId>{D1D8A088-1545-4C28-B3CF-E187A4846989}</a:tableStyleId>
              </a:tblPr>
              <a:tblGrid>
                <a:gridCol w="411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self-organized stay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at least 1 year in advance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DAAD RISE worldwide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November – December (check website)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MITACS Globalink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August – September (check website)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OIST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for April-Sept 2020: </a:t>
                      </a:r>
                      <a:b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</a:b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Sept 15th - Oct 15th 2019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ERASMUS+: Internship financial support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at least 6 weeks in advance</a:t>
                      </a:r>
                      <a:b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</a:b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(contact </a:t>
                      </a:r>
                      <a:r>
                        <a:rPr lang="en-GB" sz="1600" dirty="0" err="1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Cogsci</a:t>
                      </a: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 Mobility Office first)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Auslands BAFöG</a:t>
                      </a:r>
                      <a:endParaRPr sz="160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6 months in advance</a:t>
                      </a:r>
                      <a:endParaRPr sz="1600" dirty="0">
                        <a:latin typeface="Open Sans Light"/>
                        <a:ea typeface="Open Sans Light"/>
                        <a:cs typeface="Open Sans Light"/>
                        <a:sym typeface="Open Sans Ligh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Obligatory Semester Abroad</a:t>
            </a:r>
            <a:endParaRPr/>
          </a:p>
        </p:txBody>
      </p:sp>
      <p:sp>
        <p:nvSpPr>
          <p:cNvPr id="53" name="Google Shape;53;p8"/>
          <p:cNvSpPr/>
          <p:nvPr/>
        </p:nvSpPr>
        <p:spPr>
          <a:xfrm>
            <a:off x="346175" y="11230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E6B8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Prepare 1 to 1.5 years in advance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→ CogSci Mobility Office</a:t>
            </a:r>
            <a:b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(50/E19)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54" name="Google Shape;54;p8"/>
          <p:cNvSpPr/>
          <p:nvPr/>
        </p:nvSpPr>
        <p:spPr>
          <a:xfrm>
            <a:off x="2101300" y="11146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Decision: studying or internship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(or both?)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55" name="Google Shape;55;p8"/>
          <p:cNvCxnSpPr/>
          <p:nvPr/>
        </p:nvCxnSpPr>
        <p:spPr>
          <a:xfrm>
            <a:off x="311700" y="2784475"/>
            <a:ext cx="8520600" cy="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56" name="Google Shape;56;p8"/>
          <p:cNvSpPr txBox="1"/>
          <p:nvPr/>
        </p:nvSpPr>
        <p:spPr>
          <a:xfrm rot="-3899079">
            <a:off x="5137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2nd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57" name="Google Shape;57;p8"/>
          <p:cNvSpPr txBox="1"/>
          <p:nvPr/>
        </p:nvSpPr>
        <p:spPr>
          <a:xfrm rot="-3899079">
            <a:off x="2163755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3rd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58" name="Google Shape;58;p8"/>
          <p:cNvSpPr txBox="1"/>
          <p:nvPr/>
        </p:nvSpPr>
        <p:spPr>
          <a:xfrm rot="-3899079">
            <a:off x="3899805" y="3247510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4th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59" name="Google Shape;59;p8"/>
          <p:cNvSpPr txBox="1"/>
          <p:nvPr/>
        </p:nvSpPr>
        <p:spPr>
          <a:xfrm rot="-3899079">
            <a:off x="5678505" y="3237797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5th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60" name="Google Shape;60;p8"/>
          <p:cNvSpPr txBox="1"/>
          <p:nvPr/>
        </p:nvSpPr>
        <p:spPr>
          <a:xfrm rot="-3899079">
            <a:off x="74358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6th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37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Contacts</a:t>
            </a:r>
            <a:endParaRPr/>
          </a:p>
        </p:txBody>
      </p:sp>
      <p:sp>
        <p:nvSpPr>
          <p:cNvPr id="464" name="Google Shape;464;p37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8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Open Sans SemiBold"/>
                <a:ea typeface="Open Sans SemiBold"/>
                <a:cs typeface="Open Sans SemiBold"/>
                <a:sym typeface="Open Sans SemiBold"/>
              </a:rPr>
              <a:t>CogSci</a:t>
            </a:r>
            <a:r>
              <a:rPr lang="en-GB" dirty="0">
                <a:latin typeface="Open Sans SemiBold"/>
                <a:ea typeface="Open Sans SemiBold"/>
                <a:cs typeface="Open Sans SemiBold"/>
                <a:sym typeface="Open Sans SemiBold"/>
              </a:rPr>
              <a:t> Mobility Office (50/E19)</a:t>
            </a:r>
            <a:br>
              <a:rPr lang="en-GB" dirty="0"/>
            </a:br>
            <a:r>
              <a:rPr lang="en-GB" dirty="0"/>
              <a:t>Petra Dießel (Internships and ERASMUS+)</a:t>
            </a:r>
            <a:br>
              <a:rPr lang="en-GB" dirty="0"/>
            </a:br>
            <a:r>
              <a:rPr lang="en-GB" u="sng" dirty="0">
                <a:solidFill>
                  <a:srgbClr val="38761D"/>
                </a:solidFill>
              </a:rPr>
              <a:t>pdiessel</a:t>
            </a:r>
            <a:r>
              <a:rPr lang="en-GB" u="sng" dirty="0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@uos.de</a:t>
            </a:r>
            <a:endParaRPr dirty="0">
              <a:solidFill>
                <a:srgbClr val="38761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>
                <a:latin typeface="Open Sans SemiBold"/>
                <a:ea typeface="Open Sans SemiBold"/>
                <a:cs typeface="Open Sans SemiBold"/>
                <a:sym typeface="Open Sans SemiBold"/>
              </a:rPr>
              <a:t>International Office</a:t>
            </a:r>
            <a:br>
              <a:rPr lang="en-GB" dirty="0"/>
            </a:br>
            <a:r>
              <a:rPr lang="en-GB" dirty="0"/>
              <a:t>Laura Rohe (Internship Financing): </a:t>
            </a:r>
            <a:r>
              <a:rPr lang="en-GB" u="sng" dirty="0">
                <a:solidFill>
                  <a:srgbClr val="38761D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laura.rohe@uos.de</a:t>
            </a:r>
            <a:br>
              <a:rPr lang="en-GB" dirty="0">
                <a:solidFill>
                  <a:srgbClr val="0097A7"/>
                </a:solidFill>
              </a:rPr>
            </a:br>
            <a:r>
              <a:rPr lang="en-GB" dirty="0"/>
              <a:t>Beate </a:t>
            </a:r>
            <a:r>
              <a:rPr lang="en-GB" dirty="0" err="1"/>
              <a:t>Teutloff</a:t>
            </a:r>
            <a:r>
              <a:rPr lang="en-GB" dirty="0"/>
              <a:t> (Overseas): </a:t>
            </a:r>
            <a:r>
              <a:rPr lang="en-GB" u="sng" dirty="0">
                <a:solidFill>
                  <a:srgbClr val="38761D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beate.teutloff@uos.de</a:t>
            </a:r>
            <a:r>
              <a:rPr lang="en-GB" dirty="0">
                <a:solidFill>
                  <a:srgbClr val="38761D"/>
                </a:solidFill>
              </a:rPr>
              <a:t> </a:t>
            </a:r>
            <a:endParaRPr dirty="0">
              <a:solidFill>
                <a:srgbClr val="38761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br>
              <a:rPr lang="en-GB" dirty="0"/>
            </a:br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38"/>
          <p:cNvSpPr txBox="1">
            <a:spLocks noGrp="1"/>
          </p:cNvSpPr>
          <p:nvPr>
            <p:ph type="ctrTitle"/>
          </p:nvPr>
        </p:nvSpPr>
        <p:spPr>
          <a:xfrm>
            <a:off x="671258" y="8100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Any Questions?</a:t>
            </a:r>
            <a:endParaRPr/>
          </a:p>
        </p:txBody>
      </p:sp>
      <p:sp>
        <p:nvSpPr>
          <p:cNvPr id="470" name="Google Shape;470;p38"/>
          <p:cNvSpPr txBox="1">
            <a:spLocks noGrp="1"/>
          </p:cNvSpPr>
          <p:nvPr>
            <p:ph type="subTitle" idx="1"/>
          </p:nvPr>
        </p:nvSpPr>
        <p:spPr>
          <a:xfrm>
            <a:off x="671250" y="29940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Thanks for your attention!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Obligatory Semester Abroad</a:t>
            </a:r>
            <a:endParaRPr/>
          </a:p>
        </p:txBody>
      </p:sp>
      <p:sp>
        <p:nvSpPr>
          <p:cNvPr id="66" name="Google Shape;66;p9"/>
          <p:cNvSpPr/>
          <p:nvPr/>
        </p:nvSpPr>
        <p:spPr>
          <a:xfrm>
            <a:off x="346175" y="11230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E6B8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Prepare 1 to 1.5 years in advance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→ CogSci Mobility Office</a:t>
            </a:r>
            <a:b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(50/E19)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67" name="Google Shape;67;p9"/>
          <p:cNvSpPr/>
          <p:nvPr/>
        </p:nvSpPr>
        <p:spPr>
          <a:xfrm>
            <a:off x="2101300" y="11146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Decision: studying or internship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(or both?)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68" name="Google Shape;68;p9"/>
          <p:cNvSpPr/>
          <p:nvPr/>
        </p:nvSpPr>
        <p:spPr>
          <a:xfrm>
            <a:off x="3858675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 Light"/>
                <a:ea typeface="Open Sans Light"/>
                <a:cs typeface="Open Sans Light"/>
                <a:sym typeface="Open Sans Light"/>
              </a:rPr>
              <a:t>Apply for position &amp; approve stay with CogSci Mobility Office</a:t>
            </a:r>
            <a:endParaRPr sz="13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69" name="Google Shape;69;p9"/>
          <p:cNvCxnSpPr/>
          <p:nvPr/>
        </p:nvCxnSpPr>
        <p:spPr>
          <a:xfrm>
            <a:off x="311700" y="2784475"/>
            <a:ext cx="8520600" cy="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70" name="Google Shape;70;p9"/>
          <p:cNvSpPr txBox="1"/>
          <p:nvPr/>
        </p:nvSpPr>
        <p:spPr>
          <a:xfrm rot="-3899079">
            <a:off x="5137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2nd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1" name="Google Shape;71;p9"/>
          <p:cNvSpPr txBox="1"/>
          <p:nvPr/>
        </p:nvSpPr>
        <p:spPr>
          <a:xfrm rot="-3899079">
            <a:off x="2163755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3rd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2" name="Google Shape;72;p9"/>
          <p:cNvSpPr txBox="1"/>
          <p:nvPr/>
        </p:nvSpPr>
        <p:spPr>
          <a:xfrm rot="-3899079">
            <a:off x="3899805" y="3247510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4th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3" name="Google Shape;73;p9"/>
          <p:cNvSpPr txBox="1"/>
          <p:nvPr/>
        </p:nvSpPr>
        <p:spPr>
          <a:xfrm rot="-3899079">
            <a:off x="5678505" y="3237797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5th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4" name="Google Shape;74;p9"/>
          <p:cNvSpPr txBox="1"/>
          <p:nvPr/>
        </p:nvSpPr>
        <p:spPr>
          <a:xfrm rot="-3899079">
            <a:off x="74358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6th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Obligatory Semester Abroad</a:t>
            </a:r>
            <a:endParaRPr/>
          </a:p>
        </p:txBody>
      </p:sp>
      <p:sp>
        <p:nvSpPr>
          <p:cNvPr id="80" name="Google Shape;80;p10"/>
          <p:cNvSpPr/>
          <p:nvPr/>
        </p:nvSpPr>
        <p:spPr>
          <a:xfrm>
            <a:off x="346175" y="11230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E6B8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Prepare 1 to 1.5 years in advance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→ CogSci Mobility Office</a:t>
            </a:r>
            <a:b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(50/E19)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2101300" y="11146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Decision: studying or internship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(or both?)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3858675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 Light"/>
                <a:ea typeface="Open Sans Light"/>
                <a:cs typeface="Open Sans Light"/>
                <a:sym typeface="Open Sans Light"/>
              </a:rPr>
              <a:t>Apply for position &amp; approve stay with CogSci Mobility Office</a:t>
            </a:r>
            <a:endParaRPr sz="13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3" name="Google Shape;83;p10"/>
          <p:cNvSpPr/>
          <p:nvPr/>
        </p:nvSpPr>
        <p:spPr>
          <a:xfrm>
            <a:off x="5616050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Go Abroad for at least 3 months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84" name="Google Shape;84;p10"/>
          <p:cNvCxnSpPr/>
          <p:nvPr/>
        </p:nvCxnSpPr>
        <p:spPr>
          <a:xfrm>
            <a:off x="311700" y="2784475"/>
            <a:ext cx="8520600" cy="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85" name="Google Shape;85;p10"/>
          <p:cNvSpPr txBox="1"/>
          <p:nvPr/>
        </p:nvSpPr>
        <p:spPr>
          <a:xfrm rot="-3899079">
            <a:off x="5137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2nd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6" name="Google Shape;86;p10"/>
          <p:cNvSpPr txBox="1"/>
          <p:nvPr/>
        </p:nvSpPr>
        <p:spPr>
          <a:xfrm rot="-3899079">
            <a:off x="2163755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3rd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7" name="Google Shape;87;p10"/>
          <p:cNvSpPr txBox="1"/>
          <p:nvPr/>
        </p:nvSpPr>
        <p:spPr>
          <a:xfrm rot="-3899079">
            <a:off x="3899805" y="3247510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4th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8" name="Google Shape;88;p10"/>
          <p:cNvSpPr txBox="1"/>
          <p:nvPr/>
        </p:nvSpPr>
        <p:spPr>
          <a:xfrm rot="-3899079">
            <a:off x="5678505" y="3237797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5th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89" name="Google Shape;89;p10"/>
          <p:cNvSpPr txBox="1"/>
          <p:nvPr/>
        </p:nvSpPr>
        <p:spPr>
          <a:xfrm rot="-3899079">
            <a:off x="74358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6th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Obligatory Semester Abroad</a:t>
            </a:r>
            <a:endParaRPr/>
          </a:p>
        </p:txBody>
      </p:sp>
      <p:sp>
        <p:nvSpPr>
          <p:cNvPr id="95" name="Google Shape;95;p11"/>
          <p:cNvSpPr/>
          <p:nvPr/>
        </p:nvSpPr>
        <p:spPr>
          <a:xfrm>
            <a:off x="346175" y="11230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E6B8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Prepare 1 to 1.5 years in advance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→ CogSci Mobility Office</a:t>
            </a:r>
            <a:b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(50/E19)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96" name="Google Shape;96;p11"/>
          <p:cNvSpPr/>
          <p:nvPr/>
        </p:nvSpPr>
        <p:spPr>
          <a:xfrm>
            <a:off x="2101300" y="11146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Decision: studying or internship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(or both?)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97" name="Google Shape;97;p11"/>
          <p:cNvSpPr/>
          <p:nvPr/>
        </p:nvSpPr>
        <p:spPr>
          <a:xfrm>
            <a:off x="3858675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 Light"/>
                <a:ea typeface="Open Sans Light"/>
                <a:cs typeface="Open Sans Light"/>
                <a:sym typeface="Open Sans Light"/>
              </a:rPr>
              <a:t>Apply for position &amp; approve stay with CogSci Mobility Office</a:t>
            </a:r>
            <a:endParaRPr sz="13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98" name="Google Shape;98;p11"/>
          <p:cNvSpPr/>
          <p:nvPr/>
        </p:nvSpPr>
        <p:spPr>
          <a:xfrm>
            <a:off x="5616050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Go Abroad for at least 3 months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99" name="Google Shape;99;p11"/>
          <p:cNvSpPr/>
          <p:nvPr/>
        </p:nvSpPr>
        <p:spPr>
          <a:xfrm>
            <a:off x="7373425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Bring form of completion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100" name="Google Shape;100;p11"/>
          <p:cNvCxnSpPr/>
          <p:nvPr/>
        </p:nvCxnSpPr>
        <p:spPr>
          <a:xfrm>
            <a:off x="311700" y="2784475"/>
            <a:ext cx="8520600" cy="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01" name="Google Shape;101;p11"/>
          <p:cNvSpPr txBox="1"/>
          <p:nvPr/>
        </p:nvSpPr>
        <p:spPr>
          <a:xfrm rot="-3899079">
            <a:off x="5137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2nd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02" name="Google Shape;102;p11"/>
          <p:cNvSpPr txBox="1"/>
          <p:nvPr/>
        </p:nvSpPr>
        <p:spPr>
          <a:xfrm rot="-3899079">
            <a:off x="2163755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3rd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03" name="Google Shape;103;p11"/>
          <p:cNvSpPr txBox="1"/>
          <p:nvPr/>
        </p:nvSpPr>
        <p:spPr>
          <a:xfrm rot="-3899079">
            <a:off x="3899805" y="3247510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4th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04" name="Google Shape;104;p11"/>
          <p:cNvSpPr txBox="1"/>
          <p:nvPr/>
        </p:nvSpPr>
        <p:spPr>
          <a:xfrm rot="-3899079">
            <a:off x="5678505" y="3237797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5th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05" name="Google Shape;105;p11"/>
          <p:cNvSpPr txBox="1"/>
          <p:nvPr/>
        </p:nvSpPr>
        <p:spPr>
          <a:xfrm rot="-3899079">
            <a:off x="74358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6th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Obligatory Semester Abroad</a:t>
            </a:r>
            <a:endParaRPr/>
          </a:p>
        </p:txBody>
      </p:sp>
      <p:sp>
        <p:nvSpPr>
          <p:cNvPr id="111" name="Google Shape;111;p12"/>
          <p:cNvSpPr/>
          <p:nvPr/>
        </p:nvSpPr>
        <p:spPr>
          <a:xfrm>
            <a:off x="1464900" y="4148950"/>
            <a:ext cx="6214200" cy="8211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But what can I do abroad?           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And how do I finance this? 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2" name="Google Shape;112;p12"/>
          <p:cNvSpPr/>
          <p:nvPr/>
        </p:nvSpPr>
        <p:spPr>
          <a:xfrm>
            <a:off x="346175" y="11230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E6B8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Prepare 1 to 1.5 years in advance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→ CogSci Mobility Office</a:t>
            </a:r>
            <a:b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(50/E19)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3" name="Google Shape;113;p12"/>
          <p:cNvSpPr/>
          <p:nvPr/>
        </p:nvSpPr>
        <p:spPr>
          <a:xfrm>
            <a:off x="2101300" y="1114650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Decision: studying or internship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(or both?)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4" name="Google Shape;114;p12"/>
          <p:cNvSpPr/>
          <p:nvPr/>
        </p:nvSpPr>
        <p:spPr>
          <a:xfrm>
            <a:off x="3858675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Open Sans Light"/>
                <a:ea typeface="Open Sans Light"/>
                <a:cs typeface="Open Sans Light"/>
                <a:sym typeface="Open Sans Light"/>
              </a:rPr>
              <a:t>Apply for position &amp; approve stay with CogSci Mobility Office</a:t>
            </a:r>
            <a:endParaRPr sz="13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5" name="Google Shape;115;p12"/>
          <p:cNvSpPr/>
          <p:nvPr/>
        </p:nvSpPr>
        <p:spPr>
          <a:xfrm>
            <a:off x="5616050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Go Abroad for at least 3 months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6" name="Google Shape;116;p12"/>
          <p:cNvSpPr/>
          <p:nvPr/>
        </p:nvSpPr>
        <p:spPr>
          <a:xfrm>
            <a:off x="7373425" y="1114775"/>
            <a:ext cx="1424400" cy="1448700"/>
          </a:xfrm>
          <a:prstGeom prst="round1Rect">
            <a:avLst>
              <a:gd name="adj" fmla="val 16667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Bring form of completion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117" name="Google Shape;117;p12"/>
          <p:cNvCxnSpPr/>
          <p:nvPr/>
        </p:nvCxnSpPr>
        <p:spPr>
          <a:xfrm>
            <a:off x="311700" y="2784475"/>
            <a:ext cx="8520600" cy="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18" name="Google Shape;118;p12"/>
          <p:cNvSpPr txBox="1"/>
          <p:nvPr/>
        </p:nvSpPr>
        <p:spPr>
          <a:xfrm rot="-3899079">
            <a:off x="5137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2nd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9" name="Google Shape;119;p12"/>
          <p:cNvSpPr txBox="1"/>
          <p:nvPr/>
        </p:nvSpPr>
        <p:spPr>
          <a:xfrm rot="-3899079">
            <a:off x="2163755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3rd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20" name="Google Shape;120;p12"/>
          <p:cNvSpPr txBox="1"/>
          <p:nvPr/>
        </p:nvSpPr>
        <p:spPr>
          <a:xfrm rot="-3899079">
            <a:off x="3899805" y="3247510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4th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21" name="Google Shape;121;p12"/>
          <p:cNvSpPr txBox="1"/>
          <p:nvPr/>
        </p:nvSpPr>
        <p:spPr>
          <a:xfrm rot="-3899079">
            <a:off x="5678505" y="3237797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5th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22" name="Google Shape;122;p12"/>
          <p:cNvSpPr txBox="1"/>
          <p:nvPr/>
        </p:nvSpPr>
        <p:spPr>
          <a:xfrm rot="-3899079">
            <a:off x="7435880" y="3237785"/>
            <a:ext cx="1344413" cy="328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Open Sans Light"/>
                <a:ea typeface="Open Sans Light"/>
                <a:cs typeface="Open Sans Light"/>
                <a:sym typeface="Open Sans Light"/>
              </a:rPr>
              <a:t>6th Semester</a:t>
            </a:r>
            <a:endParaRPr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Studying Abroad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General Idea	</a:t>
            </a:r>
            <a:endParaRPr/>
          </a:p>
        </p:txBody>
      </p:sp>
      <p:sp>
        <p:nvSpPr>
          <p:cNvPr id="133" name="Google Shape;133;p14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study abroad for at least one semester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courses may count towards your optional or compulsory optional modules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different options: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1457</Words>
  <Application>Microsoft Office PowerPoint</Application>
  <PresentationFormat>Bildschirmpräsentation (16:9)</PresentationFormat>
  <Paragraphs>289</Paragraphs>
  <Slides>31</Slides>
  <Notes>31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9" baseType="lpstr">
      <vt:lpstr>Open Sans</vt:lpstr>
      <vt:lpstr>Average</vt:lpstr>
      <vt:lpstr>Oswald</vt:lpstr>
      <vt:lpstr>Open Sans SemiBold</vt:lpstr>
      <vt:lpstr>Oswald Regular</vt:lpstr>
      <vt:lpstr>Open Sans Light</vt:lpstr>
      <vt:lpstr>Arial</vt:lpstr>
      <vt:lpstr>Slate</vt:lpstr>
      <vt:lpstr>Your Semester Abroad</vt:lpstr>
      <vt:lpstr>Obligatory Semester Abroad</vt:lpstr>
      <vt:lpstr>Obligatory Semester Abroad</vt:lpstr>
      <vt:lpstr>Obligatory Semester Abroad</vt:lpstr>
      <vt:lpstr>Obligatory Semester Abroad</vt:lpstr>
      <vt:lpstr>Obligatory Semester Abroad</vt:lpstr>
      <vt:lpstr>Obligatory Semester Abroad</vt:lpstr>
      <vt:lpstr>Studying Abroad</vt:lpstr>
      <vt:lpstr>General Idea </vt:lpstr>
      <vt:lpstr>General Idea </vt:lpstr>
      <vt:lpstr>Financial Support</vt:lpstr>
      <vt:lpstr>Financial Support</vt:lpstr>
      <vt:lpstr>Financial Support</vt:lpstr>
      <vt:lpstr>Financial Support</vt:lpstr>
      <vt:lpstr>ERASMUS+ </vt:lpstr>
      <vt:lpstr>University Partnerships</vt:lpstr>
      <vt:lpstr>Fulbright Study Scholarship</vt:lpstr>
      <vt:lpstr>Fulbright Travel Stipend</vt:lpstr>
      <vt:lpstr>… and more !</vt:lpstr>
      <vt:lpstr>Scholarships and Stipends - the usual requirements</vt:lpstr>
      <vt:lpstr>Internships Abroad</vt:lpstr>
      <vt:lpstr>Internships</vt:lpstr>
      <vt:lpstr>DAAD RISE worldwide</vt:lpstr>
      <vt:lpstr>MITACS globalink </vt:lpstr>
      <vt:lpstr>Deadlines, Contacts,  Next Steps</vt:lpstr>
      <vt:lpstr>Even more options...</vt:lpstr>
      <vt:lpstr>Preparation</vt:lpstr>
      <vt:lpstr>Application Deadlines - Studying</vt:lpstr>
      <vt:lpstr>Application Deadlines - Internships</vt:lpstr>
      <vt:lpstr>Contacts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Semester Abroad</dc:title>
  <dc:creator>pdiessel</dc:creator>
  <cp:lastModifiedBy>pdiessel</cp:lastModifiedBy>
  <cp:revision>8</cp:revision>
  <dcterms:modified xsi:type="dcterms:W3CDTF">2024-05-02T06:32:43Z</dcterms:modified>
</cp:coreProperties>
</file>